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8" r:id="rId3"/>
    <p:sldId id="263" r:id="rId4"/>
    <p:sldId id="285" r:id="rId5"/>
    <p:sldId id="264" r:id="rId6"/>
    <p:sldId id="272" r:id="rId7"/>
    <p:sldId id="269" r:id="rId8"/>
    <p:sldId id="266" r:id="rId9"/>
    <p:sldId id="265" r:id="rId10"/>
    <p:sldId id="294" r:id="rId11"/>
    <p:sldId id="270" r:id="rId12"/>
    <p:sldId id="296" r:id="rId13"/>
    <p:sldId id="276" r:id="rId14"/>
    <p:sldId id="277" r:id="rId15"/>
    <p:sldId id="278" r:id="rId16"/>
    <p:sldId id="297" r:id="rId17"/>
    <p:sldId id="280" r:id="rId18"/>
    <p:sldId id="281" r:id="rId19"/>
    <p:sldId id="283" r:id="rId20"/>
    <p:sldId id="299" r:id="rId2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5C2A"/>
    <a:srgbClr val="B8C44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660"/>
  </p:normalViewPr>
  <p:slideViewPr>
    <p:cSldViewPr snapToGrid="0">
      <p:cViewPr varScale="1">
        <p:scale>
          <a:sx n="103" d="100"/>
          <a:sy n="103" d="100"/>
        </p:scale>
        <p:origin x="-96" y="-510"/>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7788" cy="7373778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3.png"/><Relationship Id="rId7" Type="http://schemas.openxmlformats.org/officeDocument/2006/relationships/image" Target="../media/image31.jpe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34.jpeg"/><Relationship Id="rId7" Type="http://schemas.openxmlformats.org/officeDocument/2006/relationships/image" Target="../media/image13.pn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png"/><Relationship Id="rId3" Type="http://schemas.openxmlformats.org/officeDocument/2006/relationships/image" Target="../media/image43.png"/><Relationship Id="rId7" Type="http://schemas.openxmlformats.org/officeDocument/2006/relationships/image" Target="../media/image47.jpeg"/><Relationship Id="rId12" Type="http://schemas.openxmlformats.org/officeDocument/2006/relationships/image" Target="../media/image51.wmf"/><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6.jpeg"/><Relationship Id="rId11" Type="http://schemas.openxmlformats.org/officeDocument/2006/relationships/image" Target="../media/image50.png"/><Relationship Id="rId5" Type="http://schemas.openxmlformats.org/officeDocument/2006/relationships/image" Target="../media/image45.png"/><Relationship Id="rId15" Type="http://schemas.openxmlformats.org/officeDocument/2006/relationships/image" Target="../media/image54.png"/><Relationship Id="rId10" Type="http://schemas.openxmlformats.org/officeDocument/2006/relationships/hyperlink" Target="http://www.google.com/url?sa=i&amp;rct=j&amp;q=&amp;esrc=s&amp;frm=1&amp;source=images&amp;cd=&amp;docid=tIK1uprRBF2etM&amp;tbnid=8965bU9kX8lbHM:&amp;ved=0CAUQjRw&amp;url=http://www.twowayradiogear.com/menu/two-way-radios-home/motorola-rln6423-swivel-headset-with-inline-ptt-switch&amp;ei=1r2DUdLdDsqqywGusYGgBw&amp;bvm=bv.45960087,d.aWc&amp;psig=AFQjCNF9BCkDkd_H66Yu3h5_R0tS-Om8OA&amp;ust=1367674668609858" TargetMode="External"/><Relationship Id="rId4" Type="http://schemas.openxmlformats.org/officeDocument/2006/relationships/image" Target="../media/image44.png"/><Relationship Id="rId9" Type="http://schemas.openxmlformats.org/officeDocument/2006/relationships/image" Target="../media/image49.wmf"/><Relationship Id="rId1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MOTOROLA\AAAAAAAAAA\Marketing Projects\XT400 Uprev\Elgin_Manufacturing-1820.jpg"/>
          <p:cNvPicPr>
            <a:picLocks noChangeAspect="1" noChangeArrowheads="1"/>
          </p:cNvPicPr>
          <p:nvPr/>
        </p:nvPicPr>
        <p:blipFill>
          <a:blip r:embed="rId2" cstate="screen"/>
          <a:srcRect/>
          <a:stretch>
            <a:fillRect/>
          </a:stretch>
        </p:blipFill>
        <p:spPr bwMode="auto">
          <a:xfrm>
            <a:off x="0" y="-900"/>
            <a:ext cx="6156220" cy="5144400"/>
          </a:xfrm>
          <a:prstGeom prst="rect">
            <a:avLst/>
          </a:prstGeom>
          <a:noFill/>
        </p:spPr>
      </p:pic>
      <p:sp>
        <p:nvSpPr>
          <p:cNvPr id="4" name="Shape 162"/>
          <p:cNvSpPr txBox="1">
            <a:spLocks/>
          </p:cNvSpPr>
          <p:nvPr/>
        </p:nvSpPr>
        <p:spPr>
          <a:xfrm>
            <a:off x="6156220" y="2908485"/>
            <a:ext cx="2880887" cy="1031455"/>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lgn="l">
              <a:spcBef>
                <a:spcPts val="0"/>
              </a:spcBef>
              <a:buClr>
                <a:schemeClr val="dk1"/>
              </a:buClr>
              <a:buSzPct val="25000"/>
            </a:pPr>
            <a:r>
              <a:rPr lang="en-GB" sz="2000" b="1" dirty="0" smtClean="0">
                <a:solidFill>
                  <a:srgbClr val="ED5C2A"/>
                </a:solidFill>
                <a:latin typeface="Arial"/>
                <a:cs typeface="Arial"/>
              </a:rPr>
              <a:t>BUILT TOUGH TO DO BUSINESS BETTER</a:t>
            </a:r>
          </a:p>
        </p:txBody>
      </p:sp>
      <p:pic>
        <p:nvPicPr>
          <p:cNvPr id="5" name="Picture 4" descr="MOT_LOGO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6236052" y="4511277"/>
            <a:ext cx="2801055" cy="474253"/>
          </a:xfrm>
          <a:prstGeom prst="rect">
            <a:avLst/>
          </a:prstGeom>
        </p:spPr>
      </p:pic>
      <p:sp>
        <p:nvSpPr>
          <p:cNvPr id="8" name="TextBox 7"/>
          <p:cNvSpPr txBox="1"/>
          <p:nvPr/>
        </p:nvSpPr>
        <p:spPr>
          <a:xfrm>
            <a:off x="6156220" y="915520"/>
            <a:ext cx="2952000" cy="1766637"/>
          </a:xfrm>
          <a:prstGeom prst="rect">
            <a:avLst/>
          </a:prstGeom>
          <a:noFill/>
        </p:spPr>
        <p:txBody>
          <a:bodyPr wrap="square" rIns="36000" rtlCol="0">
            <a:spAutoFit/>
          </a:bodyPr>
          <a:lstStyle/>
          <a:p>
            <a:pPr>
              <a:lnSpc>
                <a:spcPct val="80000"/>
              </a:lnSpc>
            </a:pPr>
            <a:r>
              <a:rPr lang="en-GB" sz="3400" b="1" spc="-100" dirty="0" smtClean="0">
                <a:latin typeface="Arial" pitchFamily="34" charset="0"/>
                <a:cs typeface="Arial" pitchFamily="34" charset="0"/>
              </a:rPr>
              <a:t>XT400 SERIES UNLICENSED TWO-WAY RADIOS</a:t>
            </a:r>
            <a:endParaRPr lang="en-GB" sz="3400" b="1" spc="-1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C:\MOTOROLA\AAAAAAAAAA\Channel Communications\Channel Comms Prep\logos and templates\M_Sltns_ltblu_rgb_h_pos.png"/>
          <p:cNvPicPr>
            <a:picLocks noChangeAspect="1" noChangeArrowheads="1"/>
          </p:cNvPicPr>
          <p:nvPr/>
        </p:nvPicPr>
        <p:blipFill>
          <a:blip r:embed="rId2" cstate="screen"/>
          <a:srcRect/>
          <a:stretch>
            <a:fillRect/>
          </a:stretch>
        </p:blipFill>
        <p:spPr bwMode="auto">
          <a:xfrm>
            <a:off x="8676570" y="4696090"/>
            <a:ext cx="363579" cy="324000"/>
          </a:xfrm>
          <a:prstGeom prst="rect">
            <a:avLst/>
          </a:prstGeom>
          <a:noFill/>
        </p:spPr>
      </p:pic>
      <p:sp>
        <p:nvSpPr>
          <p:cNvPr id="5" name="Shape 169"/>
          <p:cNvSpPr/>
          <p:nvPr/>
        </p:nvSpPr>
        <p:spPr>
          <a:xfrm>
            <a:off x="359839" y="4620685"/>
            <a:ext cx="8172711" cy="439691"/>
          </a:xfrm>
          <a:prstGeom prst="rect">
            <a:avLst/>
          </a:prstGeom>
          <a:noFill/>
          <a:ln>
            <a:noFill/>
          </a:ln>
        </p:spPr>
        <p:txBody>
          <a:bodyPr lIns="91425" tIns="45700" rIns="91425" bIns="45700" anchor="t" anchorCtr="0">
            <a:noAutofit/>
          </a:bodyPr>
          <a:lstStyle/>
          <a:p>
            <a:pPr lvl="0">
              <a:buClr>
                <a:srgbClr val="F68C0B"/>
              </a:buClr>
              <a:buSzPct val="125000"/>
            </a:pPr>
            <a:r>
              <a:rPr lang="en-GB" sz="2400" dirty="0" smtClean="0">
                <a:latin typeface="Arial" pitchFamily="34" charset="0"/>
                <a:ea typeface="Calibri"/>
                <a:cs typeface="Arial" pitchFamily="34" charset="0"/>
                <a:sym typeface="Calibri"/>
              </a:rPr>
              <a:t>MULTIPLE DEVICES SERVING MULTIPLE MARKETS</a:t>
            </a:r>
          </a:p>
        </p:txBody>
      </p:sp>
      <p:sp>
        <p:nvSpPr>
          <p:cNvPr id="37" name="Shape 162"/>
          <p:cNvSpPr txBox="1">
            <a:spLocks/>
          </p:cNvSpPr>
          <p:nvPr/>
        </p:nvSpPr>
        <p:spPr>
          <a:xfrm>
            <a:off x="359839" y="242182"/>
            <a:ext cx="8680309" cy="783419"/>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80000"/>
              </a:lnSpc>
              <a:spcBef>
                <a:spcPts val="0"/>
              </a:spcBef>
              <a:buSzPct val="25000"/>
              <a:buNone/>
            </a:pPr>
            <a:r>
              <a:rPr lang="en-GB" sz="3000" b="1" dirty="0" smtClean="0">
                <a:solidFill>
                  <a:srgbClr val="00A0DF"/>
                </a:solidFill>
                <a:latin typeface="Arial"/>
                <a:cs typeface="Arial"/>
              </a:rPr>
              <a:t>MOTOROLA SOLUTIONS </a:t>
            </a:r>
          </a:p>
          <a:p>
            <a:pPr marL="0" indent="0">
              <a:lnSpc>
                <a:spcPct val="80000"/>
              </a:lnSpc>
              <a:spcBef>
                <a:spcPts val="0"/>
              </a:spcBef>
              <a:buSzPct val="25000"/>
              <a:buNone/>
            </a:pPr>
            <a:r>
              <a:rPr lang="en-GB" sz="3000" b="1" dirty="0" smtClean="0">
                <a:solidFill>
                  <a:srgbClr val="00A0DF"/>
                </a:solidFill>
                <a:latin typeface="Arial"/>
                <a:cs typeface="Arial"/>
              </a:rPr>
              <a:t>UNLICENSED BUSINESS RADIO PORTFOLIO</a:t>
            </a:r>
          </a:p>
        </p:txBody>
      </p:sp>
      <p:grpSp>
        <p:nvGrpSpPr>
          <p:cNvPr id="3" name="Group 30"/>
          <p:cNvGrpSpPr/>
          <p:nvPr/>
        </p:nvGrpSpPr>
        <p:grpSpPr>
          <a:xfrm>
            <a:off x="337602" y="1070039"/>
            <a:ext cx="8468797" cy="3596744"/>
            <a:chOff x="144130" y="883218"/>
            <a:chExt cx="8468797" cy="3596744"/>
          </a:xfrm>
        </p:grpSpPr>
        <p:grpSp>
          <p:nvGrpSpPr>
            <p:cNvPr id="4" name="Group 26"/>
            <p:cNvGrpSpPr/>
            <p:nvPr/>
          </p:nvGrpSpPr>
          <p:grpSpPr>
            <a:xfrm>
              <a:off x="2480015" y="981271"/>
              <a:ext cx="1878924" cy="3498691"/>
              <a:chOff x="2366009" y="981271"/>
              <a:chExt cx="1878924" cy="3498691"/>
            </a:xfrm>
          </p:grpSpPr>
          <p:grpSp>
            <p:nvGrpSpPr>
              <p:cNvPr id="6" name="Group 47"/>
              <p:cNvGrpSpPr>
                <a:grpSpLocks noChangeAspect="1"/>
              </p:cNvGrpSpPr>
              <p:nvPr/>
            </p:nvGrpSpPr>
            <p:grpSpPr>
              <a:xfrm>
                <a:off x="2366009" y="981271"/>
                <a:ext cx="1878924" cy="2881745"/>
                <a:chOff x="2914749" y="1237673"/>
                <a:chExt cx="1878924" cy="2881745"/>
              </a:xfrm>
            </p:grpSpPr>
            <p:pic>
              <p:nvPicPr>
                <p:cNvPr id="47" name="Picture 2" descr="C:\Users\evp005\AppData\Local\Microsoft\Windows\Temporary Internet Files\Content.Outlook\Y0IEGY6I\RM Series XT400 RVA50 family front (2).png"/>
                <p:cNvPicPr>
                  <a:picLocks noChangeAspect="1" noChangeArrowheads="1"/>
                </p:cNvPicPr>
                <p:nvPr/>
              </p:nvPicPr>
              <p:blipFill>
                <a:blip r:embed="rId3" cstate="screen"/>
                <a:srcRect/>
                <a:stretch>
                  <a:fillRect/>
                </a:stretch>
              </p:blipFill>
              <p:spPr bwMode="auto">
                <a:xfrm>
                  <a:off x="3851564" y="1237673"/>
                  <a:ext cx="942109" cy="2881745"/>
                </a:xfrm>
                <a:prstGeom prst="rect">
                  <a:avLst/>
                </a:prstGeom>
                <a:noFill/>
                <a:ln w="9525">
                  <a:noFill/>
                  <a:miter lim="800000"/>
                  <a:headEnd/>
                  <a:tailEnd/>
                </a:ln>
              </p:spPr>
            </p:pic>
            <p:pic>
              <p:nvPicPr>
                <p:cNvPr id="46" name="Picture 2" descr="C:\MOTOROLA\AAAAAAAAAA\Marketing Projects\XT400 Uprev\RMU2080 RVA50 XT420 nondisp front.jpg"/>
                <p:cNvPicPr>
                  <a:picLocks noChangeAspect="1" noChangeArrowheads="1"/>
                </p:cNvPicPr>
                <p:nvPr/>
              </p:nvPicPr>
              <p:blipFill>
                <a:blip r:embed="rId4" cstate="screen">
                  <a:clrChange>
                    <a:clrFrom>
                      <a:srgbClr val="FFFFFF"/>
                    </a:clrFrom>
                    <a:clrTo>
                      <a:srgbClr val="FFFFFF">
                        <a:alpha val="0"/>
                      </a:srgbClr>
                    </a:clrTo>
                  </a:clrChange>
                </a:blip>
                <a:srcRect/>
                <a:stretch>
                  <a:fillRect/>
                </a:stretch>
              </p:blipFill>
              <p:spPr bwMode="auto">
                <a:xfrm>
                  <a:off x="2914749" y="1243615"/>
                  <a:ext cx="936887" cy="2862000"/>
                </a:xfrm>
                <a:prstGeom prst="rect">
                  <a:avLst/>
                </a:prstGeom>
                <a:noFill/>
              </p:spPr>
            </p:pic>
          </p:grpSp>
          <p:sp>
            <p:nvSpPr>
              <p:cNvPr id="14" name="Text Box 59"/>
              <p:cNvSpPr txBox="1">
                <a:spLocks noChangeArrowheads="1"/>
              </p:cNvSpPr>
              <p:nvPr/>
            </p:nvSpPr>
            <p:spPr bwMode="auto">
              <a:xfrm>
                <a:off x="2386310" y="3880787"/>
                <a:ext cx="1843200" cy="599175"/>
              </a:xfrm>
              <a:prstGeom prst="rect">
                <a:avLst/>
              </a:prstGeom>
              <a:noFill/>
              <a:ln w="9525">
                <a:noFill/>
                <a:miter lim="800000"/>
                <a:headEnd/>
                <a:tailEnd/>
              </a:ln>
            </p:spPr>
            <p:txBody>
              <a:bodyPr lIns="36000" tIns="36000" rIns="36000" bIns="36000" anchor="t" anchorCtr="0"/>
              <a:lstStyle/>
              <a:p>
                <a:pPr algn="ctr"/>
                <a:r>
                  <a:rPr lang="en-GB" sz="1200" b="1" dirty="0" smtClean="0">
                    <a:solidFill>
                      <a:srgbClr val="00A0DF"/>
                    </a:solidFill>
                    <a:latin typeface="Arial" pitchFamily="34" charset="0"/>
                    <a:cs typeface="Arial" pitchFamily="34" charset="0"/>
                  </a:rPr>
                  <a:t>XT400 SERIES</a:t>
                </a:r>
              </a:p>
              <a:p>
                <a:pPr algn="ctr"/>
                <a:r>
                  <a:rPr lang="en-GB" sz="1000" b="1" dirty="0" smtClean="0">
                    <a:solidFill>
                      <a:srgbClr val="6E5048"/>
                    </a:solidFill>
                    <a:latin typeface="Arial" pitchFamily="34" charset="0"/>
                    <a:cs typeface="Arial" pitchFamily="34" charset="0"/>
                  </a:rPr>
                  <a:t>XT420 &amp; XT460</a:t>
                </a:r>
                <a:endParaRPr lang="en-GB" sz="1000" b="1" dirty="0">
                  <a:solidFill>
                    <a:srgbClr val="6E5048"/>
                  </a:solidFill>
                  <a:latin typeface="Arial" pitchFamily="34" charset="0"/>
                  <a:cs typeface="Arial" pitchFamily="34" charset="0"/>
                </a:endParaRPr>
              </a:p>
            </p:txBody>
          </p:sp>
        </p:grpSp>
        <p:grpSp>
          <p:nvGrpSpPr>
            <p:cNvPr id="7" name="Group 25"/>
            <p:cNvGrpSpPr/>
            <p:nvPr/>
          </p:nvGrpSpPr>
          <p:grpSpPr>
            <a:xfrm>
              <a:off x="7270247" y="2348332"/>
              <a:ext cx="1342680" cy="2131630"/>
              <a:chOff x="7225764" y="2348332"/>
              <a:chExt cx="1342680" cy="2131630"/>
            </a:xfrm>
          </p:grpSpPr>
          <p:pic>
            <p:nvPicPr>
              <p:cNvPr id="1028" name="Picture 4" descr="C:\MOTOROLA\AAAAAAAAAA\Marketing Projects\CLK Sunbear\Images\CLK front.jpg"/>
              <p:cNvPicPr>
                <a:picLocks noChangeAspect="1" noChangeArrowheads="1"/>
              </p:cNvPicPr>
              <p:nvPr/>
            </p:nvPicPr>
            <p:blipFill>
              <a:blip r:embed="rId5" cstate="screen">
                <a:clrChange>
                  <a:clrFrom>
                    <a:srgbClr val="FFFFFF"/>
                  </a:clrFrom>
                  <a:clrTo>
                    <a:srgbClr val="FFFFFF">
                      <a:alpha val="0"/>
                    </a:srgbClr>
                  </a:clrTo>
                </a:clrChange>
              </a:blip>
              <a:srcRect/>
              <a:stretch>
                <a:fillRect/>
              </a:stretch>
            </p:blipFill>
            <p:spPr bwMode="auto">
              <a:xfrm>
                <a:off x="7500369" y="2348332"/>
                <a:ext cx="782574" cy="1518567"/>
              </a:xfrm>
              <a:prstGeom prst="rect">
                <a:avLst/>
              </a:prstGeom>
              <a:noFill/>
            </p:spPr>
          </p:pic>
          <p:sp>
            <p:nvSpPr>
              <p:cNvPr id="16" name="Text Box 59"/>
              <p:cNvSpPr txBox="1">
                <a:spLocks noChangeArrowheads="1"/>
              </p:cNvSpPr>
              <p:nvPr/>
            </p:nvSpPr>
            <p:spPr bwMode="auto">
              <a:xfrm>
                <a:off x="7225764" y="3880787"/>
                <a:ext cx="1342680" cy="599175"/>
              </a:xfrm>
              <a:prstGeom prst="rect">
                <a:avLst/>
              </a:prstGeom>
              <a:noFill/>
              <a:ln w="9525">
                <a:noFill/>
                <a:miter lim="800000"/>
                <a:headEnd/>
                <a:tailEnd/>
              </a:ln>
            </p:spPr>
            <p:txBody>
              <a:bodyPr lIns="36000" tIns="36000" rIns="36000" bIns="36000" anchor="t" anchorCtr="0"/>
              <a:lstStyle/>
              <a:p>
                <a:pPr algn="ctr"/>
                <a:r>
                  <a:rPr lang="en-GB" sz="1200" b="1" dirty="0" smtClean="0">
                    <a:solidFill>
                      <a:srgbClr val="00A0DF"/>
                    </a:solidFill>
                    <a:latin typeface="Arial" pitchFamily="34" charset="0"/>
                    <a:cs typeface="Arial" pitchFamily="34" charset="0"/>
                  </a:rPr>
                  <a:t>CLK446</a:t>
                </a:r>
              </a:p>
              <a:p>
                <a:pPr algn="ctr"/>
                <a:r>
                  <a:rPr lang="en-GB" sz="1000" b="1" dirty="0" smtClean="0">
                    <a:solidFill>
                      <a:srgbClr val="6E5048"/>
                    </a:solidFill>
                    <a:latin typeface="Arial" pitchFamily="34" charset="0"/>
                    <a:cs typeface="Arial" pitchFamily="34" charset="0"/>
                  </a:rPr>
                  <a:t>PMR446 &amp; PLUS</a:t>
                </a:r>
              </a:p>
            </p:txBody>
          </p:sp>
        </p:grpSp>
        <p:grpSp>
          <p:nvGrpSpPr>
            <p:cNvPr id="8" name="Group 27"/>
            <p:cNvGrpSpPr/>
            <p:nvPr/>
          </p:nvGrpSpPr>
          <p:grpSpPr>
            <a:xfrm>
              <a:off x="1188595" y="1025601"/>
              <a:ext cx="1170966" cy="3454361"/>
              <a:chOff x="1016053" y="1025601"/>
              <a:chExt cx="1170966" cy="3454361"/>
            </a:xfrm>
          </p:grpSpPr>
          <p:sp>
            <p:nvSpPr>
              <p:cNvPr id="13" name="Text Box 59"/>
              <p:cNvSpPr txBox="1">
                <a:spLocks noChangeArrowheads="1"/>
              </p:cNvSpPr>
              <p:nvPr/>
            </p:nvSpPr>
            <p:spPr bwMode="auto">
              <a:xfrm>
                <a:off x="1016053" y="3880787"/>
                <a:ext cx="1170966" cy="599175"/>
              </a:xfrm>
              <a:prstGeom prst="rect">
                <a:avLst/>
              </a:prstGeom>
              <a:noFill/>
              <a:ln w="9525">
                <a:noFill/>
                <a:miter lim="800000"/>
                <a:headEnd/>
                <a:tailEnd/>
              </a:ln>
            </p:spPr>
            <p:txBody>
              <a:bodyPr lIns="36000" tIns="36000" rIns="36000" bIns="36000" anchor="t" anchorCtr="0"/>
              <a:lstStyle/>
              <a:p>
                <a:pPr algn="ctr"/>
                <a:r>
                  <a:rPr lang="en-GB" sz="1200" b="1" dirty="0" smtClean="0">
                    <a:solidFill>
                      <a:srgbClr val="00A0DF"/>
                    </a:solidFill>
                    <a:latin typeface="Arial" pitchFamily="34" charset="0"/>
                    <a:cs typeface="Arial" pitchFamily="34" charset="0"/>
                  </a:rPr>
                  <a:t>XT200 SERIES</a:t>
                </a:r>
              </a:p>
              <a:p>
                <a:pPr algn="ctr"/>
                <a:r>
                  <a:rPr lang="en-GB" sz="1000" b="1" dirty="0" smtClean="0">
                    <a:solidFill>
                      <a:srgbClr val="6E5048"/>
                    </a:solidFill>
                    <a:latin typeface="Arial" pitchFamily="34" charset="0"/>
                    <a:cs typeface="Arial" pitchFamily="34" charset="0"/>
                  </a:rPr>
                  <a:t>XT220 / XT225</a:t>
                </a:r>
              </a:p>
            </p:txBody>
          </p:sp>
          <p:pic>
            <p:nvPicPr>
              <p:cNvPr id="24" name="Picture 2" descr="C:\Users\mxkp64\Documents\WiP\Products\RBR\Gobi Bear\Images\PNG (with transparent background)\XT220_XT225 Portable Radio (EA model only) front.png"/>
              <p:cNvPicPr>
                <a:picLocks noChangeAspect="1" noChangeArrowheads="1"/>
              </p:cNvPicPr>
              <p:nvPr/>
            </p:nvPicPr>
            <p:blipFill>
              <a:blip r:embed="rId6" cstate="screen">
                <a:lum contrast="20000"/>
              </a:blip>
              <a:srcRect/>
              <a:stretch>
                <a:fillRect/>
              </a:stretch>
            </p:blipFill>
            <p:spPr bwMode="auto">
              <a:xfrm>
                <a:off x="1169536" y="1025601"/>
                <a:ext cx="863459" cy="2808000"/>
              </a:xfrm>
              <a:prstGeom prst="rect">
                <a:avLst/>
              </a:prstGeom>
              <a:noFill/>
            </p:spPr>
          </p:pic>
        </p:grpSp>
        <p:grpSp>
          <p:nvGrpSpPr>
            <p:cNvPr id="9" name="Group 24"/>
            <p:cNvGrpSpPr/>
            <p:nvPr/>
          </p:nvGrpSpPr>
          <p:grpSpPr>
            <a:xfrm>
              <a:off x="5732854" y="2523743"/>
              <a:ext cx="1570182" cy="1956219"/>
              <a:chOff x="5613334" y="2523743"/>
              <a:chExt cx="1570182" cy="1956219"/>
            </a:xfrm>
          </p:grpSpPr>
          <p:sp>
            <p:nvSpPr>
              <p:cNvPr id="15" name="Text Box 59"/>
              <p:cNvSpPr txBox="1">
                <a:spLocks noChangeArrowheads="1"/>
              </p:cNvSpPr>
              <p:nvPr/>
            </p:nvSpPr>
            <p:spPr bwMode="auto">
              <a:xfrm>
                <a:off x="5622570" y="3880787"/>
                <a:ext cx="1551600" cy="599175"/>
              </a:xfrm>
              <a:prstGeom prst="rect">
                <a:avLst/>
              </a:prstGeom>
              <a:noFill/>
              <a:ln w="9525">
                <a:noFill/>
                <a:miter lim="800000"/>
                <a:headEnd/>
                <a:tailEnd/>
              </a:ln>
            </p:spPr>
            <p:txBody>
              <a:bodyPr lIns="36000" tIns="36000" rIns="36000" bIns="36000" anchor="t" anchorCtr="0"/>
              <a:lstStyle/>
              <a:p>
                <a:pPr algn="ctr"/>
                <a:r>
                  <a:rPr lang="en-GB" sz="1200" b="1" dirty="0" smtClean="0">
                    <a:solidFill>
                      <a:srgbClr val="00A0DF"/>
                    </a:solidFill>
                    <a:latin typeface="Arial" pitchFamily="34" charset="0"/>
                    <a:cs typeface="Arial" pitchFamily="34" charset="0"/>
                  </a:rPr>
                  <a:t>CLP446</a:t>
                </a:r>
              </a:p>
              <a:p>
                <a:pPr algn="ctr"/>
                <a:r>
                  <a:rPr lang="en-GB" sz="1000" b="1" dirty="0" smtClean="0">
                    <a:solidFill>
                      <a:srgbClr val="6E5048"/>
                    </a:solidFill>
                    <a:latin typeface="Arial" pitchFamily="34" charset="0"/>
                    <a:cs typeface="Arial" pitchFamily="34" charset="0"/>
                  </a:rPr>
                  <a:t>Bluetooth &amp; Wired</a:t>
                </a:r>
                <a:endParaRPr lang="en-GB" sz="1000" b="1" dirty="0">
                  <a:solidFill>
                    <a:srgbClr val="6E5048"/>
                  </a:solidFill>
                  <a:latin typeface="Arial" pitchFamily="34" charset="0"/>
                  <a:cs typeface="Arial" pitchFamily="34" charset="0"/>
                </a:endParaRPr>
              </a:p>
            </p:txBody>
          </p:sp>
          <p:grpSp>
            <p:nvGrpSpPr>
              <p:cNvPr id="10" name="Group 42"/>
              <p:cNvGrpSpPr/>
              <p:nvPr/>
            </p:nvGrpSpPr>
            <p:grpSpPr>
              <a:xfrm>
                <a:off x="5613334" y="2523743"/>
                <a:ext cx="1570182" cy="1330037"/>
                <a:chOff x="5006109" y="2780145"/>
                <a:chExt cx="1570182" cy="1330037"/>
              </a:xfrm>
            </p:grpSpPr>
            <p:pic>
              <p:nvPicPr>
                <p:cNvPr id="1026" name="Picture 2" descr="C:\MOTOROLA\AAAAAAAAAA\Marketing Projects\CLP\CLP Bluetooth\Images\Images - CLP Bluetooth\CLP446 Bluetooth EMEA front.jpg"/>
                <p:cNvPicPr>
                  <a:picLocks noChangeAspect="1" noChangeArrowheads="1"/>
                </p:cNvPicPr>
                <p:nvPr/>
              </p:nvPicPr>
              <p:blipFill>
                <a:blip r:embed="rId7" cstate="screen">
                  <a:clrChange>
                    <a:clrFrom>
                      <a:srgbClr val="FFFFFF"/>
                    </a:clrFrom>
                    <a:clrTo>
                      <a:srgbClr val="FFFFFF">
                        <a:alpha val="0"/>
                      </a:srgbClr>
                    </a:clrTo>
                  </a:clrChange>
                </a:blip>
                <a:srcRect b="4114"/>
                <a:stretch>
                  <a:fillRect/>
                </a:stretch>
              </p:blipFill>
              <p:spPr bwMode="auto">
                <a:xfrm>
                  <a:off x="5772727" y="2807855"/>
                  <a:ext cx="803564" cy="1297760"/>
                </a:xfrm>
                <a:prstGeom prst="rect">
                  <a:avLst/>
                </a:prstGeom>
                <a:noFill/>
              </p:spPr>
            </p:pic>
            <p:pic>
              <p:nvPicPr>
                <p:cNvPr id="1027" name="Picture 3" descr="C:\MOTOROLA\AAAAAAAAAA\Marketing Projects\CLP\CLP Bluetooth\Images\Images - CLP Wired\CLP_Front_446.jpg"/>
                <p:cNvPicPr>
                  <a:picLocks noChangeAspect="1" noChangeArrowheads="1"/>
                </p:cNvPicPr>
                <p:nvPr/>
              </p:nvPicPr>
              <p:blipFill>
                <a:blip r:embed="rId8" cstate="screen">
                  <a:clrChange>
                    <a:clrFrom>
                      <a:srgbClr val="FFFFFF"/>
                    </a:clrFrom>
                    <a:clrTo>
                      <a:srgbClr val="FFFFFF">
                        <a:alpha val="0"/>
                      </a:srgbClr>
                    </a:clrTo>
                  </a:clrChange>
                </a:blip>
                <a:srcRect/>
                <a:stretch>
                  <a:fillRect/>
                </a:stretch>
              </p:blipFill>
              <p:spPr bwMode="auto">
                <a:xfrm>
                  <a:off x="5006109" y="2780145"/>
                  <a:ext cx="785091" cy="1330037"/>
                </a:xfrm>
                <a:prstGeom prst="rect">
                  <a:avLst/>
                </a:prstGeom>
                <a:noFill/>
              </p:spPr>
            </p:pic>
          </p:grpSp>
        </p:grpSp>
        <p:grpSp>
          <p:nvGrpSpPr>
            <p:cNvPr id="11" name="Group 28"/>
            <p:cNvGrpSpPr/>
            <p:nvPr/>
          </p:nvGrpSpPr>
          <p:grpSpPr>
            <a:xfrm>
              <a:off x="144130" y="1212180"/>
              <a:ext cx="921600" cy="3267782"/>
              <a:chOff x="-105379" y="1212180"/>
              <a:chExt cx="921600" cy="3267782"/>
            </a:xfrm>
          </p:grpSpPr>
          <p:sp>
            <p:nvSpPr>
              <p:cNvPr id="12" name="Text Box 59"/>
              <p:cNvSpPr txBox="1">
                <a:spLocks noChangeArrowheads="1"/>
              </p:cNvSpPr>
              <p:nvPr/>
            </p:nvSpPr>
            <p:spPr bwMode="auto">
              <a:xfrm>
                <a:off x="-105379" y="3880787"/>
                <a:ext cx="921600" cy="599175"/>
              </a:xfrm>
              <a:prstGeom prst="rect">
                <a:avLst/>
              </a:prstGeom>
              <a:noFill/>
              <a:ln w="9525">
                <a:noFill/>
                <a:miter lim="800000"/>
                <a:headEnd/>
                <a:tailEnd/>
              </a:ln>
            </p:spPr>
            <p:txBody>
              <a:bodyPr lIns="36000" tIns="36000" rIns="36000" bIns="36000" anchor="t" anchorCtr="0"/>
              <a:lstStyle/>
              <a:p>
                <a:pPr algn="ctr"/>
                <a:r>
                  <a:rPr lang="en-GB" sz="1200" b="1" dirty="0" smtClean="0">
                    <a:solidFill>
                      <a:srgbClr val="00A0DF"/>
                    </a:solidFill>
                    <a:latin typeface="Arial" pitchFamily="34" charset="0"/>
                    <a:cs typeface="Arial" pitchFamily="34" charset="0"/>
                  </a:rPr>
                  <a:t>XT180</a:t>
                </a:r>
                <a:endParaRPr lang="en-GB" sz="1200" b="1" dirty="0">
                  <a:solidFill>
                    <a:srgbClr val="00A0DF"/>
                  </a:solidFill>
                  <a:latin typeface="Arial" pitchFamily="34" charset="0"/>
                  <a:cs typeface="Arial" pitchFamily="34" charset="0"/>
                </a:endParaRPr>
              </a:p>
            </p:txBody>
          </p:sp>
          <p:pic>
            <p:nvPicPr>
              <p:cNvPr id="1031" name="Picture 7" descr="C:\MOTOROLA\AAAAAAAAAA\Marketing Projects\XT180\XT180_Front.jpg"/>
              <p:cNvPicPr>
                <a:picLocks noChangeAspect="1" noChangeArrowheads="1"/>
              </p:cNvPicPr>
              <p:nvPr/>
            </p:nvPicPr>
            <p:blipFill>
              <a:blip r:embed="rId9" cstate="screen">
                <a:clrChange>
                  <a:clrFrom>
                    <a:srgbClr val="FFFFFF"/>
                  </a:clrFrom>
                  <a:clrTo>
                    <a:srgbClr val="FFFFFF">
                      <a:alpha val="0"/>
                    </a:srgbClr>
                  </a:clrTo>
                </a:clrChange>
              </a:blip>
              <a:srcRect/>
              <a:stretch>
                <a:fillRect/>
              </a:stretch>
            </p:blipFill>
            <p:spPr bwMode="auto">
              <a:xfrm>
                <a:off x="-105379" y="1212180"/>
                <a:ext cx="921600" cy="2657432"/>
              </a:xfrm>
              <a:prstGeom prst="rect">
                <a:avLst/>
              </a:prstGeom>
              <a:noFill/>
            </p:spPr>
          </p:pic>
        </p:grpSp>
        <p:grpSp>
          <p:nvGrpSpPr>
            <p:cNvPr id="17" name="Group 22"/>
            <p:cNvGrpSpPr/>
            <p:nvPr/>
          </p:nvGrpSpPr>
          <p:grpSpPr>
            <a:xfrm>
              <a:off x="4425242" y="883218"/>
              <a:ext cx="1250736" cy="3596744"/>
              <a:chOff x="4226237" y="883218"/>
              <a:chExt cx="1250736" cy="3596744"/>
            </a:xfrm>
          </p:grpSpPr>
          <p:sp>
            <p:nvSpPr>
              <p:cNvPr id="20" name="Text Box 59"/>
              <p:cNvSpPr txBox="1">
                <a:spLocks noChangeArrowheads="1"/>
              </p:cNvSpPr>
              <p:nvPr/>
            </p:nvSpPr>
            <p:spPr bwMode="auto">
              <a:xfrm>
                <a:off x="4226237" y="3880787"/>
                <a:ext cx="1250736" cy="599175"/>
              </a:xfrm>
              <a:prstGeom prst="rect">
                <a:avLst/>
              </a:prstGeom>
              <a:noFill/>
              <a:ln w="9525">
                <a:noFill/>
                <a:miter lim="800000"/>
                <a:headEnd/>
                <a:tailEnd/>
              </a:ln>
            </p:spPr>
            <p:txBody>
              <a:bodyPr lIns="36000" tIns="36000" rIns="36000" bIns="36000" anchor="t" anchorCtr="0"/>
              <a:lstStyle/>
              <a:p>
                <a:pPr algn="ctr"/>
                <a:r>
                  <a:rPr lang="en-GB" sz="1200" b="1" dirty="0" smtClean="0">
                    <a:solidFill>
                      <a:srgbClr val="00A0DF"/>
                    </a:solidFill>
                    <a:latin typeface="Arial" pitchFamily="34" charset="0"/>
                    <a:cs typeface="Arial" pitchFamily="34" charset="0"/>
                  </a:rPr>
                  <a:t>XT600d SERIES</a:t>
                </a:r>
              </a:p>
              <a:p>
                <a:pPr algn="ctr"/>
                <a:r>
                  <a:rPr lang="en-GB" sz="1000" b="1" dirty="0" smtClean="0">
                    <a:solidFill>
                      <a:srgbClr val="6E5048"/>
                    </a:solidFill>
                    <a:latin typeface="Arial" pitchFamily="34" charset="0"/>
                    <a:cs typeface="Arial" pitchFamily="34" charset="0"/>
                  </a:rPr>
                  <a:t>XT660d &amp; XT665d</a:t>
                </a:r>
                <a:endParaRPr lang="en-GB" sz="1000" b="1" dirty="0">
                  <a:solidFill>
                    <a:srgbClr val="6E5048"/>
                  </a:solidFill>
                  <a:latin typeface="Arial" pitchFamily="34" charset="0"/>
                  <a:cs typeface="Arial" pitchFamily="34" charset="0"/>
                </a:endParaRPr>
              </a:p>
            </p:txBody>
          </p:sp>
          <p:pic>
            <p:nvPicPr>
              <p:cNvPr id="2" name="Picture 2" descr="C:\MOTOROLA\AAAAAAAAAA\Marketing Projects\XT600d\Images\XT600d_Front_On_RT.png"/>
              <p:cNvPicPr>
                <a:picLocks noChangeAspect="1" noChangeArrowheads="1"/>
              </p:cNvPicPr>
              <p:nvPr/>
            </p:nvPicPr>
            <p:blipFill>
              <a:blip r:embed="rId10" cstate="screen"/>
              <a:srcRect/>
              <a:stretch>
                <a:fillRect/>
              </a:stretch>
            </p:blipFill>
            <p:spPr bwMode="auto">
              <a:xfrm>
                <a:off x="4434635" y="883218"/>
                <a:ext cx="833940" cy="2952000"/>
              </a:xfrm>
              <a:prstGeom prst="rect">
                <a:avLst/>
              </a:prstGeom>
              <a:noFill/>
            </p:spPr>
          </p:pic>
        </p:gr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MOTOROLA\AAAAAAAAAA\Marketing Projects\XT400 Uprev\XT400_BDBC_Image9.jpg"/>
          <p:cNvPicPr>
            <a:picLocks noChangeAspect="1" noChangeArrowheads="1"/>
          </p:cNvPicPr>
          <p:nvPr/>
        </p:nvPicPr>
        <p:blipFill>
          <a:blip r:embed="rId2" cstate="screen"/>
          <a:srcRect/>
          <a:stretch>
            <a:fillRect/>
          </a:stretch>
        </p:blipFill>
        <p:spPr bwMode="auto">
          <a:xfrm>
            <a:off x="6084000" y="0"/>
            <a:ext cx="3060000" cy="5144400"/>
          </a:xfrm>
          <a:prstGeom prst="rect">
            <a:avLst/>
          </a:prstGeom>
          <a:noFill/>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grpSp>
        <p:nvGrpSpPr>
          <p:cNvPr id="11" name="Group 10"/>
          <p:cNvGrpSpPr/>
          <p:nvPr/>
        </p:nvGrpSpPr>
        <p:grpSpPr>
          <a:xfrm>
            <a:off x="0" y="0"/>
            <a:ext cx="6179126" cy="5143500"/>
            <a:chOff x="3060000" y="0"/>
            <a:chExt cx="6179126" cy="5143500"/>
          </a:xfrm>
        </p:grpSpPr>
        <p:sp>
          <p:nvSpPr>
            <p:cNvPr id="4" name="Rectangle 3"/>
            <p:cNvSpPr/>
            <p:nvPr/>
          </p:nvSpPr>
          <p:spPr>
            <a:xfrm>
              <a:off x="3060000" y="0"/>
              <a:ext cx="608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sp>
          <p:nvSpPr>
            <p:cNvPr id="5" name="Shape 169"/>
            <p:cNvSpPr/>
            <p:nvPr/>
          </p:nvSpPr>
          <p:spPr>
            <a:xfrm>
              <a:off x="3419840" y="1385975"/>
              <a:ext cx="5076280" cy="2744011"/>
            </a:xfrm>
            <a:prstGeom prst="rect">
              <a:avLst/>
            </a:prstGeom>
            <a:noFill/>
            <a:ln>
              <a:noFill/>
            </a:ln>
          </p:spPr>
          <p:txBody>
            <a:bodyPr lIns="91425" tIns="45700" rIns="91425" bIns="45700" anchor="t" anchorCtr="0">
              <a:noAutofit/>
            </a:bodyPr>
            <a:lstStyle/>
            <a:p>
              <a:pPr>
                <a:buClr>
                  <a:srgbClr val="F68C0B"/>
                </a:buClr>
                <a:buSzPct val="125000"/>
              </a:pPr>
              <a:r>
                <a:rPr lang="en-GB" b="1" dirty="0" smtClean="0">
                  <a:solidFill>
                    <a:srgbClr val="B8C44A"/>
                  </a:solidFill>
                  <a:latin typeface="Arial" pitchFamily="34" charset="0"/>
                  <a:cs typeface="Arial" pitchFamily="34" charset="0"/>
                </a:rPr>
                <a:t>BUILT TOUGH TO DO BUSINESS BETTER</a:t>
              </a:r>
            </a:p>
            <a:p>
              <a:pPr lvl="0">
                <a:buClr>
                  <a:srgbClr val="F68C0B"/>
                </a:buClr>
                <a:buSzPct val="125000"/>
              </a:pPr>
              <a:endParaRPr lang="en-GB" dirty="0" smtClean="0">
                <a:solidFill>
                  <a:srgbClr val="ED5C2A"/>
                </a:solidFill>
                <a:latin typeface="Arial" pitchFamily="34" charset="0"/>
                <a:ea typeface="Calibri"/>
                <a:cs typeface="Arial" pitchFamily="34" charset="0"/>
                <a:sym typeface="Calibri"/>
              </a:endParaRPr>
            </a:p>
            <a:p>
              <a:pPr lvl="0">
                <a:buClr>
                  <a:srgbClr val="F68C0B"/>
                </a:buClr>
                <a:buSzPct val="125000"/>
              </a:pPr>
              <a:r>
                <a:rPr lang="en-GB" dirty="0" smtClean="0">
                  <a:solidFill>
                    <a:srgbClr val="ED5C2A"/>
                  </a:solidFill>
                  <a:latin typeface="Arial" pitchFamily="34" charset="0"/>
                  <a:ea typeface="Calibri"/>
                  <a:cs typeface="Arial" pitchFamily="34" charset="0"/>
                  <a:sym typeface="Calibri"/>
                </a:rPr>
                <a:t>You need to communicate instantly without missing a beat – whether you’re coordinating resources at the construction site or monitoring production on the manufacturing line</a:t>
              </a:r>
            </a:p>
            <a:p>
              <a:pPr lvl="0">
                <a:buClr>
                  <a:srgbClr val="F68C0B"/>
                </a:buClr>
                <a:buSzPct val="125000"/>
              </a:pPr>
              <a:endParaRPr lang="en-GB" dirty="0" smtClean="0">
                <a:solidFill>
                  <a:srgbClr val="ED5C2A"/>
                </a:solidFill>
                <a:latin typeface="Arial" pitchFamily="34" charset="0"/>
                <a:ea typeface="Calibri"/>
                <a:cs typeface="Arial" pitchFamily="34" charset="0"/>
                <a:sym typeface="Calibri"/>
              </a:endParaRPr>
            </a:p>
            <a:p>
              <a:pPr lvl="0">
                <a:buClr>
                  <a:srgbClr val="F68C0B"/>
                </a:buClr>
                <a:buSzPct val="125000"/>
              </a:pPr>
              <a:r>
                <a:rPr lang="en-GB" dirty="0" smtClean="0">
                  <a:solidFill>
                    <a:srgbClr val="ED5C2A"/>
                  </a:solidFill>
                  <a:latin typeface="Arial" pitchFamily="34" charset="0"/>
                  <a:ea typeface="Calibri"/>
                  <a:cs typeface="Arial" pitchFamily="34" charset="0"/>
                  <a:sym typeface="Calibri"/>
                </a:rPr>
                <a:t>The XT400 Series two-way radios have the business smarts to help your teams work better together</a:t>
              </a:r>
            </a:p>
          </p:txBody>
        </p:sp>
        <p:sp>
          <p:nvSpPr>
            <p:cNvPr id="8" name="Shape 162"/>
            <p:cNvSpPr txBox="1">
              <a:spLocks/>
            </p:cNvSpPr>
            <p:nvPr/>
          </p:nvSpPr>
          <p:spPr>
            <a:xfrm>
              <a:off x="3419839" y="482318"/>
              <a:ext cx="5819287"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INTRODUCING XT400 SERIES</a:t>
              </a:r>
            </a:p>
          </p:txBody>
        </p:sp>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pic>
        <p:nvPicPr>
          <p:cNvPr id="24" name="Picture 23" descr="cons.png"/>
          <p:cNvPicPr>
            <a:picLocks/>
          </p:cNvPicPr>
          <p:nvPr/>
        </p:nvPicPr>
        <p:blipFill>
          <a:blip r:embed="rId2" cstate="screen"/>
          <a:srcRect/>
          <a:stretch>
            <a:fillRect/>
          </a:stretch>
        </p:blipFill>
        <p:spPr bwMode="auto">
          <a:xfrm>
            <a:off x="72000" y="905256"/>
            <a:ext cx="9000000" cy="1296000"/>
          </a:xfrm>
          <a:prstGeom prst="rect">
            <a:avLst/>
          </a:prstGeom>
          <a:noFill/>
          <a:ln w="9525">
            <a:noFill/>
            <a:miter lim="800000"/>
            <a:headEnd/>
            <a:tailEnd/>
          </a:ln>
          <a:effectLst/>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8" name="Shape 162"/>
          <p:cNvSpPr txBox="1">
            <a:spLocks/>
          </p:cNvSpPr>
          <p:nvPr/>
        </p:nvSpPr>
        <p:spPr>
          <a:xfrm>
            <a:off x="359840" y="482318"/>
            <a:ext cx="850984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XT400 SERIES</a:t>
            </a:r>
            <a:r>
              <a:rPr lang="en-GB" sz="3000" b="1" dirty="0" smtClean="0">
                <a:solidFill>
                  <a:schemeClr val="bg1"/>
                </a:solidFill>
                <a:latin typeface="Arial" pitchFamily="34" charset="0"/>
                <a:cs typeface="Arial" pitchFamily="34" charset="0"/>
              </a:rPr>
              <a:t> TARGET VERTICAL MARKETS</a:t>
            </a:r>
          </a:p>
        </p:txBody>
      </p:sp>
      <p:pic>
        <p:nvPicPr>
          <p:cNvPr id="4" name="Picture 3" descr="cons.png"/>
          <p:cNvPicPr>
            <a:picLocks noChangeAspect="1"/>
          </p:cNvPicPr>
          <p:nvPr/>
        </p:nvPicPr>
        <p:blipFill>
          <a:blip r:embed="rId4" cstate="screen"/>
          <a:srcRect/>
          <a:stretch>
            <a:fillRect/>
          </a:stretch>
        </p:blipFill>
        <p:spPr bwMode="auto">
          <a:xfrm>
            <a:off x="321897" y="905256"/>
            <a:ext cx="1300207" cy="1296000"/>
          </a:xfrm>
          <a:prstGeom prst="rect">
            <a:avLst/>
          </a:prstGeom>
          <a:noFill/>
          <a:ln w="9525">
            <a:noFill/>
            <a:miter lim="800000"/>
            <a:headEnd/>
            <a:tailEnd/>
          </a:ln>
          <a:effectLst/>
        </p:spPr>
      </p:pic>
      <p:pic>
        <p:nvPicPr>
          <p:cNvPr id="5" name="Picture 4" descr="cons.png"/>
          <p:cNvPicPr>
            <a:picLocks noChangeAspect="1"/>
          </p:cNvPicPr>
          <p:nvPr/>
        </p:nvPicPr>
        <p:blipFill>
          <a:blip r:embed="rId5" cstate="screen"/>
          <a:srcRect/>
          <a:stretch>
            <a:fillRect/>
          </a:stretch>
        </p:blipFill>
        <p:spPr bwMode="auto">
          <a:xfrm>
            <a:off x="2121897" y="905256"/>
            <a:ext cx="1300207" cy="1296000"/>
          </a:xfrm>
          <a:prstGeom prst="rect">
            <a:avLst/>
          </a:prstGeom>
          <a:noFill/>
          <a:ln w="9525">
            <a:noFill/>
            <a:miter lim="800000"/>
            <a:headEnd/>
            <a:tailEnd/>
          </a:ln>
          <a:effectLst/>
        </p:spPr>
      </p:pic>
      <p:pic>
        <p:nvPicPr>
          <p:cNvPr id="7" name="Picture 6" descr="cons.png"/>
          <p:cNvPicPr>
            <a:picLocks noChangeAspect="1"/>
          </p:cNvPicPr>
          <p:nvPr/>
        </p:nvPicPr>
        <p:blipFill>
          <a:blip r:embed="rId6" cstate="screen"/>
          <a:srcRect/>
          <a:stretch>
            <a:fillRect/>
          </a:stretch>
        </p:blipFill>
        <p:spPr bwMode="auto">
          <a:xfrm>
            <a:off x="3921897" y="905256"/>
            <a:ext cx="1300207" cy="1296000"/>
          </a:xfrm>
          <a:prstGeom prst="rect">
            <a:avLst/>
          </a:prstGeom>
          <a:noFill/>
          <a:ln w="9525">
            <a:noFill/>
            <a:miter lim="800000"/>
            <a:headEnd/>
            <a:tailEnd/>
          </a:ln>
          <a:effectLst/>
        </p:spPr>
      </p:pic>
      <p:pic>
        <p:nvPicPr>
          <p:cNvPr id="9" name="Picture 8" descr="cons.png"/>
          <p:cNvPicPr>
            <a:picLocks noChangeAspect="1"/>
          </p:cNvPicPr>
          <p:nvPr/>
        </p:nvPicPr>
        <p:blipFill>
          <a:blip r:embed="rId7" cstate="screen"/>
          <a:srcRect/>
          <a:stretch>
            <a:fillRect/>
          </a:stretch>
        </p:blipFill>
        <p:spPr bwMode="auto">
          <a:xfrm>
            <a:off x="5721897" y="905256"/>
            <a:ext cx="1300207" cy="1296000"/>
          </a:xfrm>
          <a:prstGeom prst="rect">
            <a:avLst/>
          </a:prstGeom>
          <a:noFill/>
          <a:ln w="9525">
            <a:noFill/>
            <a:miter lim="800000"/>
            <a:headEnd/>
            <a:tailEnd/>
          </a:ln>
          <a:effectLst/>
        </p:spPr>
      </p:pic>
      <p:pic>
        <p:nvPicPr>
          <p:cNvPr id="10" name="Picture 9" descr="cons.png"/>
          <p:cNvPicPr>
            <a:picLocks noChangeAspect="1"/>
          </p:cNvPicPr>
          <p:nvPr/>
        </p:nvPicPr>
        <p:blipFill>
          <a:blip r:embed="rId8" cstate="screen"/>
          <a:srcRect/>
          <a:stretch>
            <a:fillRect/>
          </a:stretch>
        </p:blipFill>
        <p:spPr bwMode="auto">
          <a:xfrm>
            <a:off x="7521897" y="905256"/>
            <a:ext cx="1300207" cy="1296000"/>
          </a:xfrm>
          <a:prstGeom prst="rect">
            <a:avLst/>
          </a:prstGeom>
          <a:noFill/>
          <a:ln w="9525">
            <a:noFill/>
            <a:miter lim="800000"/>
            <a:headEnd/>
            <a:tailEnd/>
          </a:ln>
          <a:effectLst/>
        </p:spPr>
      </p:pic>
      <p:sp>
        <p:nvSpPr>
          <p:cNvPr id="11" name="Rectangle 4"/>
          <p:cNvSpPr>
            <a:spLocks noChangeArrowheads="1"/>
          </p:cNvSpPr>
          <p:nvPr/>
        </p:nvSpPr>
        <p:spPr bwMode="auto">
          <a:xfrm>
            <a:off x="72000" y="2260711"/>
            <a:ext cx="1800000" cy="360000"/>
          </a:xfrm>
          <a:prstGeom prst="rect">
            <a:avLst/>
          </a:prstGeom>
          <a:noFill/>
          <a:ln w="9525">
            <a:noFill/>
            <a:miter lim="800000"/>
            <a:headEnd/>
            <a:tailEnd/>
          </a:ln>
        </p:spPr>
        <p:txBody>
          <a:bodyPr wrap="square" lIns="0" tIns="0" rIns="0" bIns="0" anchor="ctr">
            <a:noAutofit/>
          </a:bodyPr>
          <a:lstStyle/>
          <a:p>
            <a:pPr algn="ctr" eaLnBrk="0" hangingPunct="0">
              <a:lnSpc>
                <a:spcPct val="80000"/>
              </a:lnSpc>
            </a:pPr>
            <a:r>
              <a:rPr lang="en-GB" sz="1600" b="1" dirty="0" smtClean="0">
                <a:solidFill>
                  <a:srgbClr val="ED5C2A"/>
                </a:solidFill>
                <a:latin typeface="Arial" pitchFamily="34" charset="0"/>
                <a:cs typeface="Arial" pitchFamily="34" charset="0"/>
              </a:rPr>
              <a:t>CONSTRUCTION</a:t>
            </a:r>
            <a:endParaRPr lang="en-GB" sz="1600" b="1" dirty="0">
              <a:solidFill>
                <a:srgbClr val="ED5C2A"/>
              </a:solidFill>
              <a:latin typeface="Arial" pitchFamily="34" charset="0"/>
              <a:cs typeface="Arial" pitchFamily="34" charset="0"/>
            </a:endParaRPr>
          </a:p>
        </p:txBody>
      </p:sp>
      <p:sp>
        <p:nvSpPr>
          <p:cNvPr id="12" name="Rectangle 4"/>
          <p:cNvSpPr>
            <a:spLocks noChangeArrowheads="1"/>
          </p:cNvSpPr>
          <p:nvPr/>
        </p:nvSpPr>
        <p:spPr bwMode="auto">
          <a:xfrm>
            <a:off x="1872000" y="2260711"/>
            <a:ext cx="1800000" cy="360000"/>
          </a:xfrm>
          <a:prstGeom prst="rect">
            <a:avLst/>
          </a:prstGeom>
          <a:noFill/>
          <a:ln w="9525">
            <a:noFill/>
            <a:miter lim="800000"/>
            <a:headEnd/>
            <a:tailEnd/>
          </a:ln>
        </p:spPr>
        <p:txBody>
          <a:bodyPr wrap="square" lIns="0" tIns="0" rIns="0" bIns="0" anchor="ctr">
            <a:noAutofit/>
          </a:bodyPr>
          <a:lstStyle/>
          <a:p>
            <a:pPr algn="ctr" eaLnBrk="0" hangingPunct="0">
              <a:lnSpc>
                <a:spcPct val="80000"/>
              </a:lnSpc>
            </a:pPr>
            <a:r>
              <a:rPr lang="en-GB" sz="1600" b="1" dirty="0" smtClean="0">
                <a:solidFill>
                  <a:srgbClr val="ED5C2A"/>
                </a:solidFill>
                <a:latin typeface="Arial" pitchFamily="34" charset="0"/>
                <a:cs typeface="Arial" pitchFamily="34" charset="0"/>
              </a:rPr>
              <a:t>FACILITIES MANAGEMENT</a:t>
            </a:r>
            <a:endParaRPr lang="en-GB" sz="1600" b="1" dirty="0">
              <a:solidFill>
                <a:srgbClr val="ED5C2A"/>
              </a:solidFill>
              <a:latin typeface="Arial" pitchFamily="34" charset="0"/>
              <a:cs typeface="Arial" pitchFamily="34" charset="0"/>
            </a:endParaRPr>
          </a:p>
        </p:txBody>
      </p:sp>
      <p:sp>
        <p:nvSpPr>
          <p:cNvPr id="13" name="Rectangle 4"/>
          <p:cNvSpPr>
            <a:spLocks noChangeArrowheads="1"/>
          </p:cNvSpPr>
          <p:nvPr/>
        </p:nvSpPr>
        <p:spPr bwMode="auto">
          <a:xfrm>
            <a:off x="3672000" y="2260711"/>
            <a:ext cx="1800000" cy="360000"/>
          </a:xfrm>
          <a:prstGeom prst="rect">
            <a:avLst/>
          </a:prstGeom>
          <a:noFill/>
          <a:ln w="9525">
            <a:noFill/>
            <a:miter lim="800000"/>
            <a:headEnd/>
            <a:tailEnd/>
          </a:ln>
        </p:spPr>
        <p:txBody>
          <a:bodyPr wrap="square" lIns="0" tIns="0" rIns="0" bIns="0" anchor="ctr">
            <a:noAutofit/>
          </a:bodyPr>
          <a:lstStyle/>
          <a:p>
            <a:pPr algn="ctr" eaLnBrk="0" hangingPunct="0">
              <a:lnSpc>
                <a:spcPct val="80000"/>
              </a:lnSpc>
            </a:pPr>
            <a:r>
              <a:rPr lang="en-GB" sz="1600" b="1" dirty="0" smtClean="0">
                <a:solidFill>
                  <a:srgbClr val="ED5C2A"/>
                </a:solidFill>
                <a:latin typeface="Arial" pitchFamily="34" charset="0"/>
                <a:cs typeface="Arial" pitchFamily="34" charset="0"/>
              </a:rPr>
              <a:t>MANUFACTURING</a:t>
            </a:r>
            <a:endParaRPr lang="en-GB" sz="1600" b="1" dirty="0">
              <a:solidFill>
                <a:srgbClr val="ED5C2A"/>
              </a:solidFill>
              <a:latin typeface="Arial" pitchFamily="34" charset="0"/>
              <a:cs typeface="Arial" pitchFamily="34" charset="0"/>
            </a:endParaRPr>
          </a:p>
        </p:txBody>
      </p:sp>
      <p:sp>
        <p:nvSpPr>
          <p:cNvPr id="14" name="Rectangle 4"/>
          <p:cNvSpPr>
            <a:spLocks noChangeArrowheads="1"/>
          </p:cNvSpPr>
          <p:nvPr/>
        </p:nvSpPr>
        <p:spPr bwMode="auto">
          <a:xfrm>
            <a:off x="5472000" y="2260711"/>
            <a:ext cx="1800000" cy="360000"/>
          </a:xfrm>
          <a:prstGeom prst="rect">
            <a:avLst/>
          </a:prstGeom>
          <a:noFill/>
          <a:ln w="9525">
            <a:noFill/>
            <a:miter lim="800000"/>
            <a:headEnd/>
            <a:tailEnd/>
          </a:ln>
        </p:spPr>
        <p:txBody>
          <a:bodyPr wrap="square" lIns="0" tIns="0" rIns="0" bIns="0" anchor="ctr">
            <a:noAutofit/>
          </a:bodyPr>
          <a:lstStyle/>
          <a:p>
            <a:pPr algn="ctr" eaLnBrk="0" hangingPunct="0">
              <a:lnSpc>
                <a:spcPct val="80000"/>
              </a:lnSpc>
            </a:pPr>
            <a:r>
              <a:rPr lang="en-GB" sz="1600" b="1" dirty="0" smtClean="0">
                <a:solidFill>
                  <a:srgbClr val="ED5C2A"/>
                </a:solidFill>
                <a:latin typeface="Arial" pitchFamily="34" charset="0"/>
                <a:cs typeface="Arial" pitchFamily="34" charset="0"/>
              </a:rPr>
              <a:t>HOSPITALITY</a:t>
            </a:r>
            <a:endParaRPr lang="en-GB" sz="1600" b="1" dirty="0">
              <a:solidFill>
                <a:srgbClr val="ED5C2A"/>
              </a:solidFill>
              <a:latin typeface="Arial" pitchFamily="34" charset="0"/>
              <a:cs typeface="Arial" pitchFamily="34" charset="0"/>
            </a:endParaRPr>
          </a:p>
        </p:txBody>
      </p:sp>
      <p:sp>
        <p:nvSpPr>
          <p:cNvPr id="15" name="Rectangle 4"/>
          <p:cNvSpPr>
            <a:spLocks noChangeArrowheads="1"/>
          </p:cNvSpPr>
          <p:nvPr/>
        </p:nvSpPr>
        <p:spPr bwMode="auto">
          <a:xfrm>
            <a:off x="7272000" y="2260711"/>
            <a:ext cx="1800000" cy="360000"/>
          </a:xfrm>
          <a:prstGeom prst="rect">
            <a:avLst/>
          </a:prstGeom>
          <a:noFill/>
          <a:ln w="9525">
            <a:noFill/>
            <a:miter lim="800000"/>
            <a:headEnd/>
            <a:tailEnd/>
          </a:ln>
        </p:spPr>
        <p:txBody>
          <a:bodyPr wrap="square" lIns="0" tIns="0" rIns="0" bIns="0" anchor="ctr">
            <a:noAutofit/>
          </a:bodyPr>
          <a:lstStyle/>
          <a:p>
            <a:pPr algn="ctr" eaLnBrk="0" hangingPunct="0">
              <a:lnSpc>
                <a:spcPct val="80000"/>
              </a:lnSpc>
            </a:pPr>
            <a:r>
              <a:rPr lang="en-GB" sz="1600" b="1" dirty="0" smtClean="0">
                <a:solidFill>
                  <a:srgbClr val="ED5C2A"/>
                </a:solidFill>
                <a:latin typeface="Arial" pitchFamily="34" charset="0"/>
                <a:cs typeface="Arial" pitchFamily="34" charset="0"/>
              </a:rPr>
              <a:t>EDUCATION</a:t>
            </a:r>
            <a:endParaRPr lang="en-GB" sz="1600" b="1" dirty="0">
              <a:solidFill>
                <a:srgbClr val="ED5C2A"/>
              </a:solidFill>
              <a:latin typeface="Arial" pitchFamily="34" charset="0"/>
              <a:cs typeface="Arial" pitchFamily="34" charset="0"/>
            </a:endParaRPr>
          </a:p>
        </p:txBody>
      </p:sp>
      <p:sp>
        <p:nvSpPr>
          <p:cNvPr id="16" name="Rectangle 4"/>
          <p:cNvSpPr>
            <a:spLocks noChangeArrowheads="1"/>
          </p:cNvSpPr>
          <p:nvPr/>
        </p:nvSpPr>
        <p:spPr bwMode="auto">
          <a:xfrm>
            <a:off x="72000" y="2687430"/>
            <a:ext cx="1800000" cy="2085737"/>
          </a:xfrm>
          <a:prstGeom prst="rect">
            <a:avLst/>
          </a:prstGeom>
          <a:noFill/>
          <a:ln w="9525">
            <a:noFill/>
            <a:miter lim="800000"/>
            <a:headEnd/>
            <a:tailEnd/>
          </a:ln>
        </p:spPr>
        <p:txBody>
          <a:bodyPr wrap="square" lIns="72000" tIns="0" rIns="72000" bIns="0">
            <a:noAutofit/>
          </a:bodyPr>
          <a:lstStyle/>
          <a:p>
            <a:pPr algn="ctr" eaLnBrk="0" hangingPunct="0">
              <a:lnSpc>
                <a:spcPct val="80000"/>
              </a:lnSpc>
            </a:pPr>
            <a:r>
              <a:rPr lang="en-GB" sz="1100" b="1" dirty="0" smtClean="0">
                <a:solidFill>
                  <a:schemeClr val="bg1"/>
                </a:solidFill>
                <a:latin typeface="Arial" pitchFamily="34" charset="0"/>
                <a:cs typeface="Arial" pitchFamily="34" charset="0"/>
              </a:rPr>
              <a:t>Coordinate site managers, contractors and trades people to keep projects on track</a:t>
            </a:r>
            <a:endParaRPr lang="en-GB" sz="1100" dirty="0" smtClean="0">
              <a:solidFill>
                <a:schemeClr val="bg1"/>
              </a:solidFill>
              <a:latin typeface="Arial" pitchFamily="34" charset="0"/>
              <a:cs typeface="Arial" pitchFamily="34" charset="0"/>
            </a:endParaRPr>
          </a:p>
          <a:p>
            <a:pPr algn="ctr" eaLnBrk="0" hangingPunct="0">
              <a:lnSpc>
                <a:spcPct val="80000"/>
              </a:lnSpc>
            </a:pPr>
            <a:endParaRPr lang="en-GB" sz="1100" dirty="0" smtClean="0">
              <a:solidFill>
                <a:schemeClr val="bg1"/>
              </a:solidFill>
              <a:latin typeface="Arial" pitchFamily="34" charset="0"/>
              <a:cs typeface="Arial" pitchFamily="34" charset="0"/>
            </a:endParaRPr>
          </a:p>
          <a:p>
            <a:pPr algn="ctr" eaLnBrk="0" hangingPunct="0">
              <a:lnSpc>
                <a:spcPct val="80000"/>
              </a:lnSpc>
            </a:pPr>
            <a:r>
              <a:rPr lang="en-GB" sz="1100" dirty="0" smtClean="0">
                <a:solidFill>
                  <a:schemeClr val="bg1"/>
                </a:solidFill>
                <a:latin typeface="Arial" pitchFamily="34" charset="0"/>
                <a:cs typeface="Arial" pitchFamily="34" charset="0"/>
              </a:rPr>
              <a:t>Clear, loud audio means the message gets through and channel announcement allows you to communicate instantly with different teams efficiently and without them having to remove the radio from their belt. </a:t>
            </a:r>
          </a:p>
        </p:txBody>
      </p:sp>
      <p:sp>
        <p:nvSpPr>
          <p:cNvPr id="17" name="Rectangle 4"/>
          <p:cNvSpPr>
            <a:spLocks noChangeArrowheads="1"/>
          </p:cNvSpPr>
          <p:nvPr/>
        </p:nvSpPr>
        <p:spPr bwMode="auto">
          <a:xfrm>
            <a:off x="1872000" y="2687430"/>
            <a:ext cx="1800000" cy="2085737"/>
          </a:xfrm>
          <a:prstGeom prst="rect">
            <a:avLst/>
          </a:prstGeom>
          <a:noFill/>
          <a:ln w="9525">
            <a:noFill/>
            <a:miter lim="800000"/>
            <a:headEnd/>
            <a:tailEnd/>
          </a:ln>
        </p:spPr>
        <p:txBody>
          <a:bodyPr wrap="square" lIns="72000" tIns="0" rIns="72000" bIns="0">
            <a:noAutofit/>
          </a:bodyPr>
          <a:lstStyle/>
          <a:p>
            <a:pPr algn="ctr" eaLnBrk="0" hangingPunct="0">
              <a:lnSpc>
                <a:spcPct val="80000"/>
              </a:lnSpc>
            </a:pPr>
            <a:r>
              <a:rPr lang="en-GB" sz="1100" b="1" dirty="0" smtClean="0">
                <a:solidFill>
                  <a:schemeClr val="bg1"/>
                </a:solidFill>
                <a:latin typeface="Arial" pitchFamily="34" charset="0"/>
                <a:cs typeface="Arial" pitchFamily="34" charset="0"/>
              </a:rPr>
              <a:t>Improve staff responsiveness from the ground up</a:t>
            </a:r>
          </a:p>
          <a:p>
            <a:pPr algn="ctr" eaLnBrk="0" hangingPunct="0">
              <a:lnSpc>
                <a:spcPct val="80000"/>
              </a:lnSpc>
            </a:pPr>
            <a:endParaRPr lang="en-GB" sz="1100" b="1" dirty="0" smtClean="0">
              <a:solidFill>
                <a:schemeClr val="bg1"/>
              </a:solidFill>
              <a:latin typeface="Arial" pitchFamily="34" charset="0"/>
              <a:cs typeface="Arial" pitchFamily="34" charset="0"/>
            </a:endParaRPr>
          </a:p>
          <a:p>
            <a:pPr algn="ctr" eaLnBrk="0" hangingPunct="0">
              <a:lnSpc>
                <a:spcPct val="80000"/>
              </a:lnSpc>
            </a:pPr>
            <a:endParaRPr lang="en-GB" sz="1100" dirty="0" smtClean="0">
              <a:solidFill>
                <a:schemeClr val="bg1"/>
              </a:solidFill>
              <a:latin typeface="Arial" pitchFamily="34" charset="0"/>
              <a:cs typeface="Arial" pitchFamily="34" charset="0"/>
            </a:endParaRPr>
          </a:p>
          <a:p>
            <a:pPr algn="ctr" eaLnBrk="0" hangingPunct="0">
              <a:lnSpc>
                <a:spcPct val="80000"/>
              </a:lnSpc>
            </a:pPr>
            <a:r>
              <a:rPr lang="en-GB" sz="1100" dirty="0" smtClean="0">
                <a:solidFill>
                  <a:schemeClr val="bg1"/>
                </a:solidFill>
                <a:latin typeface="Arial" pitchFamily="34" charset="0"/>
                <a:cs typeface="Arial" pitchFamily="34" charset="0"/>
              </a:rPr>
              <a:t>The XT400 Series helps building managers, maintenance technicians, groundskeepers and security personnel respond quickly to requests and incidents to minimise costs and increase tenant satisfaction.</a:t>
            </a:r>
          </a:p>
        </p:txBody>
      </p:sp>
      <p:sp>
        <p:nvSpPr>
          <p:cNvPr id="18" name="Rectangle 4"/>
          <p:cNvSpPr>
            <a:spLocks noChangeArrowheads="1"/>
          </p:cNvSpPr>
          <p:nvPr/>
        </p:nvSpPr>
        <p:spPr bwMode="auto">
          <a:xfrm>
            <a:off x="3672000" y="2687430"/>
            <a:ext cx="1800000" cy="2085737"/>
          </a:xfrm>
          <a:prstGeom prst="rect">
            <a:avLst/>
          </a:prstGeom>
          <a:noFill/>
          <a:ln w="9525">
            <a:noFill/>
            <a:miter lim="800000"/>
            <a:headEnd/>
            <a:tailEnd/>
          </a:ln>
        </p:spPr>
        <p:txBody>
          <a:bodyPr wrap="square" lIns="72000" tIns="0" rIns="72000" bIns="0">
            <a:noAutofit/>
          </a:bodyPr>
          <a:lstStyle/>
          <a:p>
            <a:pPr algn="ctr" eaLnBrk="0" hangingPunct="0">
              <a:lnSpc>
                <a:spcPct val="80000"/>
              </a:lnSpc>
            </a:pPr>
            <a:r>
              <a:rPr lang="en-GB" sz="1100" b="1" dirty="0" smtClean="0">
                <a:solidFill>
                  <a:schemeClr val="bg1"/>
                </a:solidFill>
                <a:latin typeface="Arial" pitchFamily="34" charset="0"/>
                <a:cs typeface="Arial" pitchFamily="34" charset="0"/>
              </a:rPr>
              <a:t>Hear above heavy equipment and high noise</a:t>
            </a:r>
          </a:p>
          <a:p>
            <a:pPr algn="ctr" eaLnBrk="0" hangingPunct="0">
              <a:lnSpc>
                <a:spcPct val="80000"/>
              </a:lnSpc>
            </a:pPr>
            <a:endParaRPr lang="en-GB" sz="1100" b="1" dirty="0" smtClean="0">
              <a:solidFill>
                <a:schemeClr val="bg1"/>
              </a:solidFill>
              <a:latin typeface="Arial" pitchFamily="34" charset="0"/>
              <a:cs typeface="Arial" pitchFamily="34" charset="0"/>
            </a:endParaRPr>
          </a:p>
          <a:p>
            <a:pPr algn="ctr" eaLnBrk="0" hangingPunct="0">
              <a:lnSpc>
                <a:spcPct val="80000"/>
              </a:lnSpc>
            </a:pPr>
            <a:endParaRPr lang="en-GB" sz="1100" dirty="0" smtClean="0">
              <a:solidFill>
                <a:schemeClr val="bg1"/>
              </a:solidFill>
              <a:latin typeface="Arial" pitchFamily="34" charset="0"/>
              <a:cs typeface="Arial" pitchFamily="34" charset="0"/>
            </a:endParaRPr>
          </a:p>
          <a:p>
            <a:pPr algn="ctr" eaLnBrk="0" hangingPunct="0">
              <a:lnSpc>
                <a:spcPct val="80000"/>
              </a:lnSpc>
            </a:pPr>
            <a:r>
              <a:rPr lang="en-GB" sz="1100" dirty="0" smtClean="0">
                <a:solidFill>
                  <a:schemeClr val="bg1"/>
                </a:solidFill>
                <a:latin typeface="Arial" pitchFamily="34" charset="0"/>
                <a:cs typeface="Arial" pitchFamily="34" charset="0"/>
              </a:rPr>
              <a:t>Clear communication in noisy environments is essential to avoid downtime and respond quickly to problems or injuries. With exceptional audio and rugged construction, the XT400 Series is ideal for multi-shift operations. </a:t>
            </a:r>
          </a:p>
        </p:txBody>
      </p:sp>
      <p:sp>
        <p:nvSpPr>
          <p:cNvPr id="19" name="Rectangle 4"/>
          <p:cNvSpPr>
            <a:spLocks noChangeArrowheads="1"/>
          </p:cNvSpPr>
          <p:nvPr/>
        </p:nvSpPr>
        <p:spPr bwMode="auto">
          <a:xfrm>
            <a:off x="5472000" y="2687430"/>
            <a:ext cx="1800000" cy="2085737"/>
          </a:xfrm>
          <a:prstGeom prst="rect">
            <a:avLst/>
          </a:prstGeom>
          <a:noFill/>
          <a:ln w="9525">
            <a:noFill/>
            <a:miter lim="800000"/>
            <a:headEnd/>
            <a:tailEnd/>
          </a:ln>
        </p:spPr>
        <p:txBody>
          <a:bodyPr wrap="square" lIns="72000" tIns="0" rIns="72000" bIns="0">
            <a:noAutofit/>
          </a:bodyPr>
          <a:lstStyle/>
          <a:p>
            <a:pPr algn="ctr" eaLnBrk="0" hangingPunct="0">
              <a:lnSpc>
                <a:spcPct val="80000"/>
              </a:lnSpc>
            </a:pPr>
            <a:r>
              <a:rPr lang="en-GB" sz="1100" b="1" dirty="0" smtClean="0">
                <a:solidFill>
                  <a:schemeClr val="bg1"/>
                </a:solidFill>
                <a:latin typeface="Arial" pitchFamily="34" charset="0"/>
                <a:cs typeface="Arial" pitchFamily="34" charset="0"/>
              </a:rPr>
              <a:t>Deliver excellent service and customer satisfaction</a:t>
            </a:r>
          </a:p>
          <a:p>
            <a:pPr algn="ctr" eaLnBrk="0" hangingPunct="0">
              <a:lnSpc>
                <a:spcPct val="80000"/>
              </a:lnSpc>
            </a:pPr>
            <a:endParaRPr lang="en-GB" sz="1100" b="1" dirty="0" smtClean="0">
              <a:solidFill>
                <a:schemeClr val="bg1"/>
              </a:solidFill>
              <a:latin typeface="Arial" pitchFamily="34" charset="0"/>
              <a:cs typeface="Arial" pitchFamily="34" charset="0"/>
            </a:endParaRPr>
          </a:p>
          <a:p>
            <a:pPr algn="ctr" eaLnBrk="0" hangingPunct="0">
              <a:lnSpc>
                <a:spcPct val="80000"/>
              </a:lnSpc>
            </a:pPr>
            <a:endParaRPr lang="en-GB" sz="1100" dirty="0" smtClean="0">
              <a:solidFill>
                <a:schemeClr val="bg1"/>
              </a:solidFill>
              <a:latin typeface="Arial" pitchFamily="34" charset="0"/>
              <a:cs typeface="Arial" pitchFamily="34" charset="0"/>
            </a:endParaRPr>
          </a:p>
          <a:p>
            <a:pPr algn="ctr" eaLnBrk="0" hangingPunct="0">
              <a:lnSpc>
                <a:spcPct val="80000"/>
              </a:lnSpc>
            </a:pPr>
            <a:r>
              <a:rPr lang="en-GB" sz="1100" dirty="0" smtClean="0">
                <a:solidFill>
                  <a:schemeClr val="bg1"/>
                </a:solidFill>
                <a:latin typeface="Arial" pitchFamily="34" charset="0"/>
                <a:cs typeface="Arial" pitchFamily="34" charset="0"/>
              </a:rPr>
              <a:t>Keep staff connected, from the front desk and concierge to event planners and maintenance personnel. XT400 Series helps boost staff productivity by enabling fast response to guest needs, special events, spills and emergencies.</a:t>
            </a:r>
          </a:p>
        </p:txBody>
      </p:sp>
      <p:sp>
        <p:nvSpPr>
          <p:cNvPr id="20" name="Rectangle 4"/>
          <p:cNvSpPr>
            <a:spLocks noChangeArrowheads="1"/>
          </p:cNvSpPr>
          <p:nvPr/>
        </p:nvSpPr>
        <p:spPr bwMode="auto">
          <a:xfrm>
            <a:off x="7272000" y="2687430"/>
            <a:ext cx="1800000" cy="2085737"/>
          </a:xfrm>
          <a:prstGeom prst="rect">
            <a:avLst/>
          </a:prstGeom>
          <a:noFill/>
          <a:ln w="9525">
            <a:noFill/>
            <a:miter lim="800000"/>
            <a:headEnd/>
            <a:tailEnd/>
          </a:ln>
        </p:spPr>
        <p:txBody>
          <a:bodyPr wrap="square" lIns="72000" tIns="0" rIns="72000" bIns="0">
            <a:noAutofit/>
          </a:bodyPr>
          <a:lstStyle/>
          <a:p>
            <a:pPr algn="ctr" eaLnBrk="0" hangingPunct="0">
              <a:lnSpc>
                <a:spcPct val="80000"/>
              </a:lnSpc>
            </a:pPr>
            <a:r>
              <a:rPr lang="en-GB" sz="1100" b="1" dirty="0" smtClean="0">
                <a:solidFill>
                  <a:schemeClr val="bg1"/>
                </a:solidFill>
                <a:latin typeface="Arial" pitchFamily="34" charset="0"/>
                <a:cs typeface="Arial" pitchFamily="34" charset="0"/>
              </a:rPr>
              <a:t>Stay in touch to help maintain order and enhance student safety</a:t>
            </a:r>
          </a:p>
          <a:p>
            <a:pPr algn="ctr" eaLnBrk="0" hangingPunct="0">
              <a:lnSpc>
                <a:spcPct val="80000"/>
              </a:lnSpc>
            </a:pPr>
            <a:endParaRPr lang="en-GB" sz="1100" dirty="0" smtClean="0">
              <a:solidFill>
                <a:schemeClr val="bg1"/>
              </a:solidFill>
              <a:latin typeface="Arial" pitchFamily="34" charset="0"/>
              <a:cs typeface="Arial" pitchFamily="34" charset="0"/>
            </a:endParaRPr>
          </a:p>
          <a:p>
            <a:pPr algn="ctr" eaLnBrk="0" hangingPunct="0">
              <a:lnSpc>
                <a:spcPct val="80000"/>
              </a:lnSpc>
            </a:pPr>
            <a:endParaRPr lang="en-GB" sz="1100" dirty="0" smtClean="0">
              <a:solidFill>
                <a:schemeClr val="bg1"/>
              </a:solidFill>
              <a:latin typeface="Arial" pitchFamily="34" charset="0"/>
              <a:cs typeface="Arial" pitchFamily="34" charset="0"/>
            </a:endParaRPr>
          </a:p>
          <a:p>
            <a:pPr algn="ctr" eaLnBrk="0" hangingPunct="0">
              <a:lnSpc>
                <a:spcPct val="80000"/>
              </a:lnSpc>
            </a:pPr>
            <a:r>
              <a:rPr lang="en-GB" sz="1100" dirty="0" smtClean="0">
                <a:solidFill>
                  <a:schemeClr val="bg1"/>
                </a:solidFill>
                <a:latin typeface="Arial" pitchFamily="34" charset="0"/>
                <a:cs typeface="Arial" pitchFamily="34" charset="0"/>
              </a:rPr>
              <a:t>For everyone from teachers &amp; administrators, to crossing patrol officers and maintenance teams. XT400 Series enables rapid response to any situation and helps prevent small problems escalating into bigger ones.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pic>
        <p:nvPicPr>
          <p:cNvPr id="6" name="Picture 5" descr="Emsignia_Green.png"/>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5" name="Rectangle 5"/>
          <p:cNvSpPr>
            <a:spLocks noChangeArrowheads="1"/>
          </p:cNvSpPr>
          <p:nvPr/>
        </p:nvSpPr>
        <p:spPr bwMode="auto">
          <a:xfrm>
            <a:off x="3962400" y="317250"/>
            <a:ext cx="4267200" cy="648000"/>
          </a:xfrm>
          <a:prstGeom prst="rect">
            <a:avLst/>
          </a:prstGeom>
          <a:solidFill>
            <a:srgbClr val="B8C44A"/>
          </a:solidFill>
          <a:ln w="9525">
            <a:noFill/>
            <a:miter lim="800000"/>
            <a:headEnd/>
            <a:tailEnd/>
          </a:ln>
        </p:spPr>
        <p:txBody>
          <a:bodyPr wrap="none" lIns="0" tIns="0" rIns="0" bIns="0" anchor="ctr"/>
          <a:lstStyle/>
          <a:p>
            <a:pPr algn="ctr"/>
            <a:r>
              <a:rPr lang="en-GB" sz="2300" b="1" dirty="0" smtClean="0">
                <a:solidFill>
                  <a:srgbClr val="ED5C2A"/>
                </a:solidFill>
                <a:latin typeface="Arial" pitchFamily="34" charset="0"/>
                <a:cs typeface="Arial" pitchFamily="34" charset="0"/>
              </a:rPr>
              <a:t>ENHANCED DURABILITY </a:t>
            </a:r>
            <a:endParaRPr lang="en-GB" sz="2300" b="1" dirty="0">
              <a:solidFill>
                <a:srgbClr val="ED5C2A"/>
              </a:solidFill>
              <a:latin typeface="Arial" pitchFamily="34" charset="0"/>
              <a:cs typeface="Arial" pitchFamily="34" charset="0"/>
            </a:endParaRPr>
          </a:p>
        </p:txBody>
      </p:sp>
      <p:sp>
        <p:nvSpPr>
          <p:cNvPr id="8" name="Rectangle 12"/>
          <p:cNvSpPr>
            <a:spLocks noChangeArrowheads="1"/>
          </p:cNvSpPr>
          <p:nvPr/>
        </p:nvSpPr>
        <p:spPr bwMode="auto">
          <a:xfrm>
            <a:off x="3962400" y="2247750"/>
            <a:ext cx="4267200" cy="648000"/>
          </a:xfrm>
          <a:prstGeom prst="rect">
            <a:avLst/>
          </a:prstGeom>
          <a:solidFill>
            <a:srgbClr val="B8C44A"/>
          </a:solidFill>
          <a:ln w="9525">
            <a:noFill/>
            <a:miter lim="800000"/>
            <a:headEnd/>
            <a:tailEnd/>
          </a:ln>
        </p:spPr>
        <p:txBody>
          <a:bodyPr wrap="none" lIns="0" tIns="0" rIns="0" bIns="0" anchor="ctr"/>
          <a:lstStyle/>
          <a:p>
            <a:pPr algn="ctr"/>
            <a:r>
              <a:rPr lang="en-GB" sz="2300" b="1" dirty="0" smtClean="0">
                <a:solidFill>
                  <a:srgbClr val="ED5C2A"/>
                </a:solidFill>
                <a:latin typeface="Arial" pitchFamily="34" charset="0"/>
                <a:cs typeface="Arial" pitchFamily="34" charset="0"/>
              </a:rPr>
              <a:t>LOUD, CLEAR AUDIO</a:t>
            </a:r>
            <a:endParaRPr lang="en-GB" sz="2300" b="1" dirty="0">
              <a:solidFill>
                <a:srgbClr val="ED5C2A"/>
              </a:solidFill>
              <a:latin typeface="Arial" pitchFamily="34" charset="0"/>
              <a:cs typeface="Arial" pitchFamily="34" charset="0"/>
            </a:endParaRPr>
          </a:p>
        </p:txBody>
      </p:sp>
      <p:sp>
        <p:nvSpPr>
          <p:cNvPr id="9" name="Rectangle 13"/>
          <p:cNvSpPr>
            <a:spLocks noChangeArrowheads="1"/>
          </p:cNvSpPr>
          <p:nvPr/>
        </p:nvSpPr>
        <p:spPr bwMode="auto">
          <a:xfrm>
            <a:off x="3962400" y="3213000"/>
            <a:ext cx="4267200" cy="648000"/>
          </a:xfrm>
          <a:prstGeom prst="rect">
            <a:avLst/>
          </a:prstGeom>
          <a:solidFill>
            <a:srgbClr val="B8C44A"/>
          </a:solidFill>
          <a:ln w="9525">
            <a:noFill/>
            <a:miter lim="800000"/>
            <a:headEnd/>
            <a:tailEnd/>
          </a:ln>
        </p:spPr>
        <p:txBody>
          <a:bodyPr wrap="none" lIns="0" tIns="0" rIns="0" bIns="0" anchor="ctr"/>
          <a:lstStyle/>
          <a:p>
            <a:pPr algn="ctr"/>
            <a:r>
              <a:rPr lang="en-GB" sz="2300" b="1" dirty="0" smtClean="0">
                <a:solidFill>
                  <a:srgbClr val="ED5C2A"/>
                </a:solidFill>
                <a:latin typeface="Arial" pitchFamily="34" charset="0"/>
                <a:cs typeface="Arial" pitchFamily="34" charset="0"/>
              </a:rPr>
              <a:t>CHANNEL ANNOUNCEMENT</a:t>
            </a:r>
            <a:endParaRPr lang="en-GB" sz="2300" b="1" dirty="0">
              <a:solidFill>
                <a:srgbClr val="ED5C2A"/>
              </a:solidFill>
              <a:latin typeface="Arial" pitchFamily="34" charset="0"/>
              <a:cs typeface="Arial" pitchFamily="34" charset="0"/>
            </a:endParaRPr>
          </a:p>
        </p:txBody>
      </p:sp>
      <p:sp>
        <p:nvSpPr>
          <p:cNvPr id="10" name="Rectangle 14"/>
          <p:cNvSpPr>
            <a:spLocks noChangeArrowheads="1"/>
          </p:cNvSpPr>
          <p:nvPr/>
        </p:nvSpPr>
        <p:spPr bwMode="auto">
          <a:xfrm>
            <a:off x="3962400" y="4178250"/>
            <a:ext cx="4267200" cy="648000"/>
          </a:xfrm>
          <a:prstGeom prst="rect">
            <a:avLst/>
          </a:prstGeom>
          <a:solidFill>
            <a:srgbClr val="B8C44A"/>
          </a:solidFill>
          <a:ln w="9525">
            <a:noFill/>
            <a:miter lim="800000"/>
            <a:headEnd/>
            <a:tailEnd/>
          </a:ln>
        </p:spPr>
        <p:txBody>
          <a:bodyPr wrap="none" lIns="0" tIns="0" rIns="0" bIns="0" anchor="ctr"/>
          <a:lstStyle/>
          <a:p>
            <a:pPr algn="ctr"/>
            <a:r>
              <a:rPr lang="en-GB" sz="2300" b="1" dirty="0" smtClean="0">
                <a:solidFill>
                  <a:srgbClr val="ED5C2A"/>
                </a:solidFill>
                <a:latin typeface="Arial" pitchFamily="34" charset="0"/>
                <a:cs typeface="Arial" pitchFamily="34" charset="0"/>
              </a:rPr>
              <a:t>LONG BATTERY LIFE</a:t>
            </a:r>
            <a:endParaRPr lang="en-GB" sz="2300" b="1" dirty="0">
              <a:solidFill>
                <a:srgbClr val="ED5C2A"/>
              </a:solidFill>
              <a:latin typeface="Arial" pitchFamily="34" charset="0"/>
              <a:cs typeface="Arial" pitchFamily="34" charset="0"/>
            </a:endParaRPr>
          </a:p>
        </p:txBody>
      </p:sp>
      <p:pic>
        <p:nvPicPr>
          <p:cNvPr id="3075" name="Picture 3" descr="C:\MOTOROLA\AAAAAAAAAA\Marketing Projects\XT400 Uprev\Motorola - TTC case study-HR-170.jpg"/>
          <p:cNvPicPr>
            <a:picLocks noChangeAspect="1" noChangeArrowheads="1"/>
          </p:cNvPicPr>
          <p:nvPr/>
        </p:nvPicPr>
        <p:blipFill>
          <a:blip r:embed="rId3" cstate="screen"/>
          <a:srcRect/>
          <a:stretch>
            <a:fillRect/>
          </a:stretch>
        </p:blipFill>
        <p:spPr bwMode="auto">
          <a:xfrm>
            <a:off x="0" y="0"/>
            <a:ext cx="3060000" cy="5144400"/>
          </a:xfrm>
          <a:prstGeom prst="rect">
            <a:avLst/>
          </a:prstGeom>
          <a:noFill/>
        </p:spPr>
      </p:pic>
      <p:sp>
        <p:nvSpPr>
          <p:cNvPr id="11" name="Rectangle 5"/>
          <p:cNvSpPr>
            <a:spLocks noChangeArrowheads="1"/>
          </p:cNvSpPr>
          <p:nvPr/>
        </p:nvSpPr>
        <p:spPr bwMode="auto">
          <a:xfrm>
            <a:off x="3962400" y="1282500"/>
            <a:ext cx="4267200" cy="648000"/>
          </a:xfrm>
          <a:prstGeom prst="rect">
            <a:avLst/>
          </a:prstGeom>
          <a:solidFill>
            <a:srgbClr val="B8C44A"/>
          </a:solidFill>
          <a:ln w="9525">
            <a:noFill/>
            <a:miter lim="800000"/>
            <a:headEnd/>
            <a:tailEnd/>
          </a:ln>
        </p:spPr>
        <p:txBody>
          <a:bodyPr wrap="none" lIns="0" tIns="0" rIns="0" bIns="0" anchor="ctr"/>
          <a:lstStyle/>
          <a:p>
            <a:pPr algn="ctr"/>
            <a:r>
              <a:rPr lang="en-GB" sz="2300" b="1" dirty="0" smtClean="0">
                <a:solidFill>
                  <a:srgbClr val="ED5C2A"/>
                </a:solidFill>
                <a:latin typeface="Arial" pitchFamily="34" charset="0"/>
                <a:cs typeface="Arial" pitchFamily="34" charset="0"/>
              </a:rPr>
              <a:t>PMR446 FREQUENCIES</a:t>
            </a:r>
            <a:endParaRPr lang="en-GB" sz="2300" b="1" dirty="0">
              <a:solidFill>
                <a:srgbClr val="ED5C2A"/>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MOTOROLA\AAAAAAAAAA\Marketing Projects\XT400 Uprev\Motorola - TTC case study-HR-165.jpg"/>
          <p:cNvPicPr>
            <a:picLocks noChangeAspect="1" noChangeArrowheads="1"/>
          </p:cNvPicPr>
          <p:nvPr/>
        </p:nvPicPr>
        <p:blipFill>
          <a:blip r:embed="rId2" cstate="screen"/>
          <a:srcRect/>
          <a:stretch>
            <a:fillRect/>
          </a:stretch>
        </p:blipFill>
        <p:spPr bwMode="auto">
          <a:xfrm>
            <a:off x="6084000" y="0"/>
            <a:ext cx="3060000" cy="5144400"/>
          </a:xfrm>
          <a:prstGeom prst="rect">
            <a:avLst/>
          </a:prstGeom>
          <a:noFill/>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4" name="Rectangle 3"/>
          <p:cNvSpPr/>
          <p:nvPr/>
        </p:nvSpPr>
        <p:spPr>
          <a:xfrm>
            <a:off x="0" y="0"/>
            <a:ext cx="608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sp>
        <p:nvSpPr>
          <p:cNvPr id="5" name="Shape 169"/>
          <p:cNvSpPr/>
          <p:nvPr/>
        </p:nvSpPr>
        <p:spPr>
          <a:xfrm>
            <a:off x="359840" y="1563610"/>
            <a:ext cx="5508340" cy="3099661"/>
          </a:xfrm>
          <a:prstGeom prst="rect">
            <a:avLst/>
          </a:prstGeom>
          <a:noFill/>
          <a:ln>
            <a:noFill/>
          </a:ln>
        </p:spPr>
        <p:txBody>
          <a:bodyPr lIns="91425" tIns="45700" rIns="91425" bIns="45700" anchor="t" anchorCtr="0">
            <a:noAutofit/>
          </a:bodyPr>
          <a:lstStyle/>
          <a:p>
            <a:pPr marL="180975" lvl="0" indent="-180975">
              <a:buClr>
                <a:srgbClr val="F68C0B"/>
              </a:buClr>
              <a:buSzPct val="125000"/>
              <a:buFont typeface="Arial" pitchFamily="34" charset="0"/>
              <a:buChar char="•"/>
            </a:pPr>
            <a:r>
              <a:rPr lang="en-GB" b="1" dirty="0" smtClean="0">
                <a:solidFill>
                  <a:srgbClr val="ED5C2A"/>
                </a:solidFill>
                <a:latin typeface="Arial" pitchFamily="34" charset="0"/>
                <a:ea typeface="Calibri"/>
                <a:cs typeface="Arial" pitchFamily="34" charset="0"/>
                <a:sym typeface="Calibri"/>
              </a:rPr>
              <a:t>16 ANALOGUE PMR446 CHANNELS</a:t>
            </a:r>
          </a:p>
          <a:p>
            <a:pPr marL="638175" lvl="1" indent="-180975">
              <a:buClr>
                <a:schemeClr val="bg1"/>
              </a:buClr>
              <a:buSzPct val="125000"/>
              <a:buFont typeface="Arial" pitchFamily="34" charset="0"/>
              <a:buChar char="•"/>
            </a:pPr>
            <a:r>
              <a:rPr lang="en-GB" sz="1400" dirty="0" smtClean="0">
                <a:solidFill>
                  <a:schemeClr val="bg1"/>
                </a:solidFill>
                <a:latin typeface="Arial" pitchFamily="34" charset="0"/>
                <a:ea typeface="Calibri"/>
                <a:cs typeface="Arial" pitchFamily="34" charset="0"/>
                <a:sym typeface="Calibri"/>
              </a:rPr>
              <a:t>Increased from 8 to 16 channels</a:t>
            </a:r>
            <a:r>
              <a:rPr lang="en-GB" sz="1400" baseline="30000" dirty="0" smtClean="0">
                <a:solidFill>
                  <a:schemeClr val="bg1"/>
                </a:solidFill>
                <a:latin typeface="Arial" pitchFamily="34" charset="0"/>
                <a:ea typeface="Calibri"/>
                <a:cs typeface="Arial" pitchFamily="34" charset="0"/>
                <a:sym typeface="Calibri"/>
              </a:rPr>
              <a:t>1</a:t>
            </a:r>
            <a:endParaRPr lang="en-GB" sz="1400" dirty="0" smtClean="0">
              <a:solidFill>
                <a:schemeClr val="bg1"/>
              </a:solidFill>
              <a:latin typeface="Arial" pitchFamily="34" charset="0"/>
              <a:ea typeface="Calibri"/>
              <a:cs typeface="Arial" pitchFamily="34" charset="0"/>
              <a:sym typeface="Calibri"/>
            </a:endParaRPr>
          </a:p>
          <a:p>
            <a:pPr marL="638175" lvl="1" indent="-180975">
              <a:buClr>
                <a:schemeClr val="bg1"/>
              </a:buClr>
              <a:buSzPct val="125000"/>
              <a:buFont typeface="Arial" pitchFamily="34" charset="0"/>
              <a:buChar char="•"/>
            </a:pPr>
            <a:r>
              <a:rPr lang="en-GB" sz="1400" dirty="0" smtClean="0">
                <a:solidFill>
                  <a:schemeClr val="bg1"/>
                </a:solidFill>
                <a:latin typeface="Arial" pitchFamily="34" charset="0"/>
                <a:ea typeface="Calibri"/>
                <a:cs typeface="Arial" pitchFamily="34" charset="0"/>
                <a:sym typeface="Calibri"/>
              </a:rPr>
              <a:t>Supports PMR446 frequencies from 446.00625 to 446.19375 MHz (8 new channels require CPS license key)</a:t>
            </a:r>
          </a:p>
          <a:p>
            <a:pPr marL="180975" lvl="0" indent="-180975">
              <a:buClr>
                <a:srgbClr val="F68C0B"/>
              </a:buClr>
              <a:buSzPct val="125000"/>
              <a:buFont typeface="Arial" pitchFamily="34" charset="0"/>
              <a:buChar char="•"/>
            </a:pPr>
            <a:endParaRPr lang="en-GB" dirty="0" smtClean="0">
              <a:solidFill>
                <a:srgbClr val="ED5C2A"/>
              </a:solidFill>
              <a:latin typeface="Arial" pitchFamily="34" charset="0"/>
              <a:ea typeface="Calibri"/>
              <a:cs typeface="Arial" pitchFamily="34" charset="0"/>
              <a:sym typeface="Calibri"/>
            </a:endParaRPr>
          </a:p>
          <a:p>
            <a:pPr marL="180975" lvl="0" indent="-180975">
              <a:buClr>
                <a:srgbClr val="F68C0B"/>
              </a:buClr>
              <a:buSzPct val="125000"/>
              <a:buFont typeface="Arial" pitchFamily="34" charset="0"/>
              <a:buChar char="•"/>
            </a:pPr>
            <a:r>
              <a:rPr lang="en-GB" b="1" dirty="0" smtClean="0">
                <a:solidFill>
                  <a:srgbClr val="ED5C2A"/>
                </a:solidFill>
                <a:latin typeface="Arial" pitchFamily="34" charset="0"/>
                <a:ea typeface="Calibri"/>
                <a:cs typeface="Arial" pitchFamily="34" charset="0"/>
                <a:sym typeface="Calibri"/>
              </a:rPr>
              <a:t>VOICE ANNOUNCEMENT IN 10 LANGUAGES</a:t>
            </a:r>
          </a:p>
          <a:p>
            <a:pPr marL="638175" lvl="1" indent="-180975">
              <a:buClr>
                <a:schemeClr val="bg1"/>
              </a:buClr>
              <a:buSzPct val="125000"/>
              <a:buFont typeface="Arial" pitchFamily="34" charset="0"/>
              <a:buChar char="•"/>
            </a:pPr>
            <a:r>
              <a:rPr lang="en-GB" sz="1400" dirty="0" smtClean="0">
                <a:solidFill>
                  <a:schemeClr val="bg1"/>
                </a:solidFill>
                <a:latin typeface="Arial" pitchFamily="34" charset="0"/>
                <a:ea typeface="Calibri"/>
                <a:cs typeface="Arial" pitchFamily="34" charset="0"/>
                <a:sym typeface="Calibri"/>
              </a:rPr>
              <a:t>Now Supports English, French, Spanish, Italian, Russian, Dutch, Portuguese, German, Polish, Turkish</a:t>
            </a:r>
          </a:p>
          <a:p>
            <a:pPr marL="638175" lvl="1" indent="-180975">
              <a:buClr>
                <a:schemeClr val="bg1"/>
              </a:buClr>
              <a:buSzPct val="125000"/>
              <a:buFont typeface="Arial" pitchFamily="34" charset="0"/>
              <a:buChar char="•"/>
            </a:pPr>
            <a:r>
              <a:rPr lang="en-GB" sz="1400" dirty="0" smtClean="0">
                <a:solidFill>
                  <a:schemeClr val="bg1"/>
                </a:solidFill>
                <a:latin typeface="Arial" pitchFamily="34" charset="0"/>
                <a:ea typeface="Calibri"/>
                <a:cs typeface="Arial" pitchFamily="34" charset="0"/>
                <a:sym typeface="Calibri"/>
              </a:rPr>
              <a:t>Previously only available in English</a:t>
            </a:r>
          </a:p>
          <a:p>
            <a:pPr marL="638175" lvl="1" indent="-180975">
              <a:buClr>
                <a:schemeClr val="bg1"/>
              </a:buClr>
              <a:buSzPct val="125000"/>
              <a:buFont typeface="Arial" pitchFamily="34" charset="0"/>
              <a:buChar char="•"/>
            </a:pPr>
            <a:endParaRPr lang="en-GB" sz="1400" dirty="0" smtClean="0">
              <a:solidFill>
                <a:schemeClr val="bg1"/>
              </a:solidFill>
              <a:latin typeface="Arial" pitchFamily="34" charset="0"/>
              <a:ea typeface="Calibri"/>
              <a:cs typeface="Arial" pitchFamily="34" charset="0"/>
              <a:sym typeface="Calibri"/>
            </a:endParaRPr>
          </a:p>
          <a:p>
            <a:pPr marL="180975" lvl="0" indent="-180975">
              <a:buClr>
                <a:srgbClr val="F68C0B"/>
              </a:buClr>
              <a:buSzPct val="125000"/>
              <a:buFont typeface="Arial" pitchFamily="34" charset="0"/>
              <a:buChar char="•"/>
            </a:pPr>
            <a:r>
              <a:rPr lang="en-GB" b="1" dirty="0" smtClean="0">
                <a:solidFill>
                  <a:srgbClr val="ED5C2A"/>
                </a:solidFill>
                <a:latin typeface="Arial" pitchFamily="34" charset="0"/>
                <a:ea typeface="Calibri"/>
                <a:cs typeface="Arial" pitchFamily="34" charset="0"/>
                <a:sym typeface="Calibri"/>
              </a:rPr>
              <a:t>6 CALL ALERT TONES</a:t>
            </a:r>
          </a:p>
          <a:p>
            <a:pPr marL="638175" lvl="1" indent="-180975">
              <a:buClr>
                <a:schemeClr val="bg1"/>
              </a:buClr>
              <a:buSzPct val="125000"/>
              <a:buFont typeface="Arial" pitchFamily="34" charset="0"/>
              <a:buChar char="•"/>
            </a:pPr>
            <a:r>
              <a:rPr lang="en-GB" sz="1400" dirty="0" smtClean="0">
                <a:solidFill>
                  <a:schemeClr val="bg1"/>
                </a:solidFill>
                <a:latin typeface="Arial" pitchFamily="34" charset="0"/>
                <a:ea typeface="Calibri"/>
                <a:cs typeface="Arial" pitchFamily="34" charset="0"/>
                <a:sym typeface="Calibri"/>
              </a:rPr>
              <a:t>Increased from 3 to 6 call tones</a:t>
            </a:r>
          </a:p>
          <a:p>
            <a:pPr marL="180975" lvl="0" indent="-180975">
              <a:buClr>
                <a:srgbClr val="F68C0B"/>
              </a:buClr>
              <a:buSzPct val="125000"/>
              <a:buFont typeface="Arial" pitchFamily="34" charset="0"/>
              <a:buChar char="•"/>
            </a:pPr>
            <a:endParaRPr lang="en-GB" dirty="0" smtClean="0">
              <a:solidFill>
                <a:srgbClr val="ED5C2A"/>
              </a:solidFill>
              <a:latin typeface="Arial" pitchFamily="34" charset="0"/>
              <a:ea typeface="Calibri"/>
              <a:cs typeface="Arial" pitchFamily="34" charset="0"/>
              <a:sym typeface="Calibri"/>
            </a:endParaRPr>
          </a:p>
        </p:txBody>
      </p:sp>
      <p:sp>
        <p:nvSpPr>
          <p:cNvPr id="8" name="Shape 162"/>
          <p:cNvSpPr txBox="1">
            <a:spLocks/>
          </p:cNvSpPr>
          <p:nvPr/>
        </p:nvSpPr>
        <p:spPr>
          <a:xfrm>
            <a:off x="359840" y="482318"/>
            <a:ext cx="4324129"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WHAT’S NEW </a:t>
            </a:r>
          </a:p>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IN THIS RELEASE</a:t>
            </a:r>
          </a:p>
        </p:txBody>
      </p:sp>
      <p:sp>
        <p:nvSpPr>
          <p:cNvPr id="9" name="Shape 169"/>
          <p:cNvSpPr/>
          <p:nvPr/>
        </p:nvSpPr>
        <p:spPr>
          <a:xfrm>
            <a:off x="461440" y="4963500"/>
            <a:ext cx="5508340" cy="180000"/>
          </a:xfrm>
          <a:prstGeom prst="rect">
            <a:avLst/>
          </a:prstGeom>
          <a:noFill/>
          <a:ln>
            <a:noFill/>
          </a:ln>
        </p:spPr>
        <p:txBody>
          <a:bodyPr lIns="91425" tIns="45700" rIns="91425" bIns="45700" anchor="t" anchorCtr="0">
            <a:noAutofit/>
          </a:bodyPr>
          <a:lstStyle/>
          <a:p>
            <a:pPr lvl="0">
              <a:buClr>
                <a:srgbClr val="F68C0B"/>
              </a:buClr>
              <a:buSzPct val="125000"/>
            </a:pPr>
            <a:r>
              <a:rPr lang="en-GB" sz="800" baseline="30000" dirty="0" smtClean="0">
                <a:solidFill>
                  <a:schemeClr val="bg1"/>
                </a:solidFill>
                <a:latin typeface="Arial" pitchFamily="34" charset="0"/>
                <a:ea typeface="Calibri"/>
                <a:cs typeface="Arial" pitchFamily="34" charset="0"/>
                <a:sym typeface="Calibri"/>
              </a:rPr>
              <a:t>1</a:t>
            </a:r>
            <a:r>
              <a:rPr lang="en-GB" sz="800" dirty="0" smtClean="0">
                <a:solidFill>
                  <a:schemeClr val="bg1"/>
                </a:solidFill>
                <a:latin typeface="Arial" pitchFamily="34" charset="0"/>
                <a:ea typeface="Calibri"/>
                <a:cs typeface="Arial" pitchFamily="34" charset="0"/>
                <a:sym typeface="Calibri"/>
              </a:rPr>
              <a:t> Where permitted by local country law. Restricted to 8 channels in Russia by law.</a:t>
            </a:r>
          </a:p>
          <a:p>
            <a:pPr lvl="0">
              <a:buClr>
                <a:srgbClr val="F68C0B"/>
              </a:buClr>
              <a:buSzPct val="125000"/>
            </a:pPr>
            <a:endParaRPr lang="en-GB" sz="800" dirty="0">
              <a:solidFill>
                <a:schemeClr val="bg1"/>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chemeClr val="bg1"/>
              </a:solidFill>
              <a:latin typeface="Arial" pitchFamily="34" charset="0"/>
              <a:ea typeface="Calibri"/>
              <a:cs typeface="Arial" pitchFamily="34" charset="0"/>
              <a:sym typeface="Calibri"/>
            </a:endParaRPr>
          </a:p>
          <a:p>
            <a:pPr lvl="0">
              <a:buClr>
                <a:srgbClr val="F68C0B"/>
              </a:buClr>
              <a:buSzPct val="125000"/>
            </a:pPr>
            <a:endParaRPr lang="en-GB" sz="800" dirty="0">
              <a:solidFill>
                <a:schemeClr val="bg1"/>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chemeClr val="bg1"/>
              </a:solidFill>
              <a:latin typeface="Arial" pitchFamily="34" charset="0"/>
              <a:ea typeface="Calibri"/>
              <a:cs typeface="Arial" pitchFamily="34" charset="0"/>
              <a:sym typeface="Calibri"/>
            </a:endParaRPr>
          </a:p>
          <a:p>
            <a:pPr lvl="0">
              <a:buClr>
                <a:srgbClr val="F68C0B"/>
              </a:buClr>
              <a:buSzPct val="125000"/>
            </a:pPr>
            <a:endParaRPr lang="en-GB" sz="800" dirty="0">
              <a:solidFill>
                <a:schemeClr val="bg1"/>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chemeClr val="bg1"/>
              </a:solidFill>
              <a:latin typeface="Arial" pitchFamily="34" charset="0"/>
              <a:ea typeface="Calibri"/>
              <a:cs typeface="Arial" pitchFamily="34" charset="0"/>
              <a:sym typeface="Calibri"/>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msignia_Green.png"/>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5" name="Shape 169"/>
          <p:cNvSpPr/>
          <p:nvPr/>
        </p:nvSpPr>
        <p:spPr>
          <a:xfrm>
            <a:off x="359840" y="1275570"/>
            <a:ext cx="5508340" cy="3384470"/>
          </a:xfrm>
          <a:prstGeom prst="rect">
            <a:avLst/>
          </a:prstGeom>
          <a:noFill/>
          <a:ln>
            <a:noFill/>
          </a:ln>
        </p:spPr>
        <p:txBody>
          <a:bodyPr lIns="91425" tIns="45700" rIns="91425" bIns="45700" anchor="t" anchorCtr="0">
            <a:noAutofit/>
          </a:bodyPr>
          <a:lstStyle/>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XT400 SERIES IS DESIGNED TO MAXIMISE PERFORMANCE AND MINIMISE COSTLY REPAIRS AND DOWNTIME</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XT400 Series is IP55 rated and meets </a:t>
            </a:r>
          </a:p>
          <a:p>
            <a:pPr lvl="0">
              <a:buClr>
                <a:srgbClr val="F68C0B"/>
              </a:buClr>
              <a:buSzPct val="125000"/>
            </a:pPr>
            <a:r>
              <a:rPr lang="en-GB" dirty="0" smtClean="0">
                <a:latin typeface="Arial" pitchFamily="34" charset="0"/>
                <a:ea typeface="Calibri"/>
                <a:cs typeface="Arial" pitchFamily="34" charset="0"/>
                <a:sym typeface="Calibri"/>
              </a:rPr>
              <a:t>US Military Standard 810 C, D, E, F and G </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Also subjected to Motorola Solutions’ unique </a:t>
            </a:r>
            <a:r>
              <a:rPr lang="en-GB" b="1" dirty="0" smtClean="0">
                <a:solidFill>
                  <a:srgbClr val="ED5C2A"/>
                </a:solidFill>
                <a:latin typeface="Arial" pitchFamily="34" charset="0"/>
                <a:ea typeface="Calibri"/>
                <a:cs typeface="Arial" pitchFamily="34" charset="0"/>
                <a:sym typeface="Calibri"/>
              </a:rPr>
              <a:t>ACCELERATED LIFE TESTING </a:t>
            </a:r>
            <a:r>
              <a:rPr lang="en-GB" dirty="0" smtClean="0">
                <a:latin typeface="Arial" pitchFamily="34" charset="0"/>
                <a:ea typeface="Calibri"/>
                <a:cs typeface="Arial" pitchFamily="34" charset="0"/>
                <a:sym typeface="Calibri"/>
              </a:rPr>
              <a:t>(ALT). This rigorous laboratory procedure simulates up to 5 years of field use</a:t>
            </a:r>
          </a:p>
        </p:txBody>
      </p:sp>
      <p:sp>
        <p:nvSpPr>
          <p:cNvPr id="8" name="Shape 162"/>
          <p:cNvSpPr txBox="1">
            <a:spLocks/>
          </p:cNvSpPr>
          <p:nvPr/>
        </p:nvSpPr>
        <p:spPr>
          <a:xfrm>
            <a:off x="359840" y="482318"/>
            <a:ext cx="543633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ENHANCED DURABILITY</a:t>
            </a:r>
          </a:p>
        </p:txBody>
      </p:sp>
      <p:pic>
        <p:nvPicPr>
          <p:cNvPr id="4098" name="Picture 2"/>
          <p:cNvPicPr>
            <a:picLocks noChangeAspect="1" noChangeArrowheads="1"/>
          </p:cNvPicPr>
          <p:nvPr/>
        </p:nvPicPr>
        <p:blipFill>
          <a:blip r:embed="rId3" cstate="screen"/>
          <a:srcRect/>
          <a:stretch>
            <a:fillRect/>
          </a:stretch>
        </p:blipFill>
        <p:spPr bwMode="auto">
          <a:xfrm>
            <a:off x="5724160" y="1257300"/>
            <a:ext cx="793321" cy="3733800"/>
          </a:xfrm>
          <a:prstGeom prst="rect">
            <a:avLst/>
          </a:prstGeom>
          <a:noFill/>
          <a:ln w="9525">
            <a:noFill/>
            <a:miter lim="800000"/>
            <a:headEnd/>
            <a:tailEnd/>
          </a:ln>
        </p:spPr>
      </p:pic>
      <p:sp>
        <p:nvSpPr>
          <p:cNvPr id="11" name="Rectangle 10"/>
          <p:cNvSpPr/>
          <p:nvPr/>
        </p:nvSpPr>
        <p:spPr>
          <a:xfrm>
            <a:off x="6585042" y="1291758"/>
            <a:ext cx="1980000" cy="582286"/>
          </a:xfrm>
          <a:prstGeom prst="rect">
            <a:avLst/>
          </a:prstGeom>
          <a:ln>
            <a:noFill/>
          </a:ln>
        </p:spPr>
        <p:txBody>
          <a:bodyPr wrap="square" lIns="0" tIns="0" rIns="0" bIns="0" anchor="ctr">
            <a:noAutofit/>
          </a:bodyPr>
          <a:lstStyle/>
          <a:p>
            <a:r>
              <a:rPr lang="en-GB" sz="1100" b="1" dirty="0" smtClean="0">
                <a:solidFill>
                  <a:srgbClr val="B8C44A"/>
                </a:solidFill>
                <a:latin typeface="Arial" pitchFamily="34" charset="0"/>
                <a:ea typeface="Calibri"/>
                <a:cs typeface="Arial" pitchFamily="34" charset="0"/>
                <a:sym typeface="Calibri"/>
              </a:rPr>
              <a:t>BLOWING RAIN</a:t>
            </a:r>
          </a:p>
          <a:p>
            <a:pPr>
              <a:buClr>
                <a:srgbClr val="F68C0B"/>
              </a:buClr>
              <a:buSzPct val="125000"/>
            </a:pPr>
            <a:r>
              <a:rPr lang="en-GB" sz="900" dirty="0" smtClean="0">
                <a:solidFill>
                  <a:srgbClr val="ED5C2A"/>
                </a:solidFill>
                <a:latin typeface="Arial" pitchFamily="34" charset="0"/>
                <a:ea typeface="Calibri"/>
                <a:cs typeface="Arial" pitchFamily="34" charset="0"/>
                <a:sym typeface="Calibri"/>
              </a:rPr>
              <a:t>Steady </a:t>
            </a:r>
            <a:r>
              <a:rPr lang="en-GB" sz="900" dirty="0">
                <a:solidFill>
                  <a:srgbClr val="ED5C2A"/>
                </a:solidFill>
                <a:latin typeface="Arial" pitchFamily="34" charset="0"/>
                <a:ea typeface="Calibri"/>
                <a:cs typeface="Arial" pitchFamily="34" charset="0"/>
                <a:sym typeface="Calibri"/>
              </a:rPr>
              <a:t>rainfall and wind for </a:t>
            </a:r>
            <a:endParaRPr lang="en-GB" sz="900" dirty="0" smtClean="0">
              <a:solidFill>
                <a:srgbClr val="ED5C2A"/>
              </a:solidFill>
              <a:latin typeface="Arial" pitchFamily="34" charset="0"/>
              <a:ea typeface="Calibri"/>
              <a:cs typeface="Arial" pitchFamily="34" charset="0"/>
              <a:sym typeface="Calibri"/>
            </a:endParaRPr>
          </a:p>
          <a:p>
            <a:pPr>
              <a:buClr>
                <a:srgbClr val="F68C0B"/>
              </a:buClr>
              <a:buSzPct val="125000"/>
            </a:pPr>
            <a:r>
              <a:rPr lang="en-GB" sz="900" dirty="0" smtClean="0">
                <a:solidFill>
                  <a:srgbClr val="ED5C2A"/>
                </a:solidFill>
                <a:latin typeface="Arial" pitchFamily="34" charset="0"/>
                <a:ea typeface="Calibri"/>
                <a:cs typeface="Arial" pitchFamily="34" charset="0"/>
                <a:sym typeface="Calibri"/>
              </a:rPr>
              <a:t>30 </a:t>
            </a:r>
            <a:r>
              <a:rPr lang="en-GB" sz="900" dirty="0">
                <a:solidFill>
                  <a:srgbClr val="ED5C2A"/>
                </a:solidFill>
                <a:latin typeface="Arial" pitchFamily="34" charset="0"/>
                <a:ea typeface="Calibri"/>
                <a:cs typeface="Arial" pitchFamily="34" charset="0"/>
                <a:sym typeface="Calibri"/>
              </a:rPr>
              <a:t>minutes </a:t>
            </a:r>
            <a:r>
              <a:rPr lang="en-GB" sz="900" dirty="0" smtClean="0">
                <a:solidFill>
                  <a:srgbClr val="ED5C2A"/>
                </a:solidFill>
                <a:latin typeface="Arial" pitchFamily="34" charset="0"/>
                <a:ea typeface="Calibri"/>
                <a:cs typeface="Arial" pitchFamily="34" charset="0"/>
                <a:sym typeface="Calibri"/>
              </a:rPr>
              <a:t>on every </a:t>
            </a:r>
            <a:r>
              <a:rPr lang="en-GB" sz="900" dirty="0">
                <a:solidFill>
                  <a:srgbClr val="ED5C2A"/>
                </a:solidFill>
                <a:latin typeface="Arial" pitchFamily="34" charset="0"/>
                <a:ea typeface="Calibri"/>
                <a:cs typeface="Arial" pitchFamily="34" charset="0"/>
                <a:sym typeface="Calibri"/>
              </a:rPr>
              <a:t>surface</a:t>
            </a:r>
          </a:p>
        </p:txBody>
      </p:sp>
      <p:sp>
        <p:nvSpPr>
          <p:cNvPr id="12" name="Rectangle 11"/>
          <p:cNvSpPr/>
          <p:nvPr/>
        </p:nvSpPr>
        <p:spPr>
          <a:xfrm>
            <a:off x="6585042" y="1907977"/>
            <a:ext cx="1980000" cy="594717"/>
          </a:xfrm>
          <a:prstGeom prst="rect">
            <a:avLst/>
          </a:prstGeom>
          <a:ln>
            <a:noFill/>
          </a:ln>
        </p:spPr>
        <p:txBody>
          <a:bodyPr wrap="square" lIns="0" tIns="0" rIns="0" bIns="0" anchor="ctr">
            <a:noAutofit/>
          </a:bodyPr>
          <a:lstStyle/>
          <a:p>
            <a:r>
              <a:rPr lang="en-GB" sz="1100" b="1" dirty="0" smtClean="0">
                <a:solidFill>
                  <a:srgbClr val="B8C44A"/>
                </a:solidFill>
                <a:latin typeface="Arial" pitchFamily="34" charset="0"/>
                <a:ea typeface="Calibri"/>
                <a:cs typeface="Arial" pitchFamily="34" charset="0"/>
                <a:sym typeface="Calibri"/>
              </a:rPr>
              <a:t>VIBRATION</a:t>
            </a:r>
          </a:p>
          <a:p>
            <a:pPr>
              <a:buClr>
                <a:srgbClr val="F68C0B"/>
              </a:buClr>
              <a:buSzPct val="125000"/>
            </a:pPr>
            <a:r>
              <a:rPr lang="en-GB" sz="900" dirty="0" smtClean="0">
                <a:solidFill>
                  <a:srgbClr val="ED5C2A"/>
                </a:solidFill>
                <a:latin typeface="Arial" pitchFamily="34" charset="0"/>
                <a:ea typeface="Calibri"/>
                <a:cs typeface="Arial" pitchFamily="34" charset="0"/>
                <a:sym typeface="Calibri"/>
              </a:rPr>
              <a:t>Up to 9 hours exposure to vibration simulates the rigors radios undergo while being carried or transported</a:t>
            </a:r>
            <a:endParaRPr lang="en-GB" sz="900" dirty="0">
              <a:solidFill>
                <a:srgbClr val="ED5C2A"/>
              </a:solidFill>
              <a:latin typeface="Arial" pitchFamily="34" charset="0"/>
              <a:ea typeface="Calibri"/>
              <a:cs typeface="Arial" pitchFamily="34" charset="0"/>
              <a:sym typeface="Calibri"/>
            </a:endParaRPr>
          </a:p>
        </p:txBody>
      </p:sp>
      <p:sp>
        <p:nvSpPr>
          <p:cNvPr id="13" name="Rectangle 12"/>
          <p:cNvSpPr/>
          <p:nvPr/>
        </p:nvSpPr>
        <p:spPr>
          <a:xfrm>
            <a:off x="6585042" y="2533649"/>
            <a:ext cx="1980000" cy="569119"/>
          </a:xfrm>
          <a:prstGeom prst="rect">
            <a:avLst/>
          </a:prstGeom>
          <a:ln>
            <a:noFill/>
          </a:ln>
        </p:spPr>
        <p:txBody>
          <a:bodyPr wrap="square" lIns="0" tIns="0" rIns="0" bIns="0" anchor="ctr">
            <a:noAutofit/>
          </a:bodyPr>
          <a:lstStyle/>
          <a:p>
            <a:r>
              <a:rPr lang="en-GB" sz="1100" b="1" dirty="0" smtClean="0">
                <a:solidFill>
                  <a:srgbClr val="B8C44A"/>
                </a:solidFill>
                <a:latin typeface="Arial" pitchFamily="34" charset="0"/>
                <a:ea typeface="Calibri"/>
                <a:cs typeface="Arial" pitchFamily="34" charset="0"/>
                <a:sym typeface="Calibri"/>
              </a:rPr>
              <a:t>SALT FOG</a:t>
            </a:r>
          </a:p>
          <a:p>
            <a:pPr>
              <a:buClr>
                <a:srgbClr val="F68C0B"/>
              </a:buClr>
              <a:buSzPct val="125000"/>
            </a:pPr>
            <a:r>
              <a:rPr lang="en-GB" sz="900" dirty="0" smtClean="0">
                <a:solidFill>
                  <a:srgbClr val="ED5C2A"/>
                </a:solidFill>
                <a:latin typeface="Arial" pitchFamily="34" charset="0"/>
                <a:ea typeface="Calibri"/>
                <a:cs typeface="Arial" pitchFamily="34" charset="0"/>
                <a:sym typeface="Calibri"/>
              </a:rPr>
              <a:t>48 hours of exposure</a:t>
            </a:r>
            <a:endParaRPr lang="en-GB" sz="900" dirty="0">
              <a:solidFill>
                <a:srgbClr val="ED5C2A"/>
              </a:solidFill>
              <a:latin typeface="Arial" pitchFamily="34" charset="0"/>
              <a:ea typeface="Calibri"/>
              <a:cs typeface="Arial" pitchFamily="34" charset="0"/>
              <a:sym typeface="Calibri"/>
            </a:endParaRPr>
          </a:p>
        </p:txBody>
      </p:sp>
      <p:sp>
        <p:nvSpPr>
          <p:cNvPr id="14" name="Rectangle 13"/>
          <p:cNvSpPr/>
          <p:nvPr/>
        </p:nvSpPr>
        <p:spPr>
          <a:xfrm>
            <a:off x="6582661" y="3144214"/>
            <a:ext cx="1980000" cy="582442"/>
          </a:xfrm>
          <a:prstGeom prst="rect">
            <a:avLst/>
          </a:prstGeom>
          <a:ln>
            <a:noFill/>
          </a:ln>
        </p:spPr>
        <p:txBody>
          <a:bodyPr wrap="square" lIns="0" tIns="0" rIns="0" bIns="0" anchor="ctr">
            <a:noAutofit/>
          </a:bodyPr>
          <a:lstStyle/>
          <a:p>
            <a:r>
              <a:rPr lang="en-GB" sz="1100" b="1" dirty="0" smtClean="0">
                <a:solidFill>
                  <a:srgbClr val="B8C44A"/>
                </a:solidFill>
                <a:latin typeface="Arial" pitchFamily="34" charset="0"/>
                <a:ea typeface="Calibri"/>
                <a:cs typeface="Arial" pitchFamily="34" charset="0"/>
                <a:sym typeface="Calibri"/>
              </a:rPr>
              <a:t>BLOWING DUST</a:t>
            </a:r>
          </a:p>
          <a:p>
            <a:pPr>
              <a:buClr>
                <a:srgbClr val="F68C0B"/>
              </a:buClr>
              <a:buSzPct val="125000"/>
            </a:pPr>
            <a:r>
              <a:rPr lang="en-GB" sz="900" dirty="0" smtClean="0">
                <a:solidFill>
                  <a:srgbClr val="ED5C2A"/>
                </a:solidFill>
                <a:latin typeface="Arial" pitchFamily="34" charset="0"/>
                <a:ea typeface="Calibri"/>
                <a:cs typeface="Arial" pitchFamily="34" charset="0"/>
                <a:sym typeface="Calibri"/>
              </a:rPr>
              <a:t>Six hours of blowing dust on all surfaces</a:t>
            </a:r>
            <a:endParaRPr lang="en-GB" sz="900" dirty="0">
              <a:solidFill>
                <a:srgbClr val="ED5C2A"/>
              </a:solidFill>
              <a:latin typeface="Arial" pitchFamily="34" charset="0"/>
              <a:ea typeface="Calibri"/>
              <a:cs typeface="Arial" pitchFamily="34" charset="0"/>
              <a:sym typeface="Calibri"/>
            </a:endParaRPr>
          </a:p>
        </p:txBody>
      </p:sp>
      <p:sp>
        <p:nvSpPr>
          <p:cNvPr id="15" name="Rectangle 14"/>
          <p:cNvSpPr/>
          <p:nvPr/>
        </p:nvSpPr>
        <p:spPr>
          <a:xfrm>
            <a:off x="6585041" y="3767255"/>
            <a:ext cx="1980000" cy="576145"/>
          </a:xfrm>
          <a:prstGeom prst="rect">
            <a:avLst/>
          </a:prstGeom>
          <a:ln>
            <a:noFill/>
          </a:ln>
        </p:spPr>
        <p:txBody>
          <a:bodyPr wrap="square" lIns="0" tIns="0" rIns="0" bIns="0" anchor="ctr">
            <a:noAutofit/>
          </a:bodyPr>
          <a:lstStyle/>
          <a:p>
            <a:r>
              <a:rPr lang="en-GB" sz="1100" b="1" dirty="0" smtClean="0">
                <a:solidFill>
                  <a:srgbClr val="B8C44A"/>
                </a:solidFill>
                <a:latin typeface="Arial" pitchFamily="34" charset="0"/>
                <a:ea typeface="Calibri"/>
                <a:cs typeface="Arial" pitchFamily="34" charset="0"/>
                <a:sym typeface="Calibri"/>
              </a:rPr>
              <a:t>SHOCK</a:t>
            </a:r>
          </a:p>
          <a:p>
            <a:pPr>
              <a:buClr>
                <a:srgbClr val="F68C0B"/>
              </a:buClr>
              <a:buSzPct val="125000"/>
            </a:pPr>
            <a:r>
              <a:rPr lang="en-GB" sz="900" dirty="0" smtClean="0">
                <a:solidFill>
                  <a:srgbClr val="ED5C2A"/>
                </a:solidFill>
                <a:latin typeface="Arial" pitchFamily="34" charset="0"/>
                <a:ea typeface="Calibri"/>
                <a:cs typeface="Arial" pitchFamily="34" charset="0"/>
                <a:sym typeface="Calibri"/>
              </a:rPr>
              <a:t>18 shocks with a minimum G force of 40 G each</a:t>
            </a:r>
            <a:endParaRPr lang="en-GB" sz="900" dirty="0">
              <a:solidFill>
                <a:srgbClr val="ED5C2A"/>
              </a:solidFill>
              <a:latin typeface="Arial" pitchFamily="34" charset="0"/>
              <a:ea typeface="Calibri"/>
              <a:cs typeface="Arial" pitchFamily="34" charset="0"/>
              <a:sym typeface="Calibri"/>
            </a:endParaRPr>
          </a:p>
        </p:txBody>
      </p:sp>
      <p:sp>
        <p:nvSpPr>
          <p:cNvPr id="16" name="Rectangle 15"/>
          <p:cNvSpPr/>
          <p:nvPr/>
        </p:nvSpPr>
        <p:spPr>
          <a:xfrm>
            <a:off x="6586852" y="4386286"/>
            <a:ext cx="1980000" cy="576239"/>
          </a:xfrm>
          <a:prstGeom prst="rect">
            <a:avLst/>
          </a:prstGeom>
          <a:ln>
            <a:noFill/>
          </a:ln>
        </p:spPr>
        <p:txBody>
          <a:bodyPr wrap="square" lIns="0" tIns="0" rIns="0" bIns="0" anchor="ctr">
            <a:noAutofit/>
          </a:bodyPr>
          <a:lstStyle/>
          <a:p>
            <a:r>
              <a:rPr lang="en-GB" sz="1100" b="1" dirty="0" smtClean="0">
                <a:solidFill>
                  <a:srgbClr val="B8C44A"/>
                </a:solidFill>
                <a:latin typeface="Arial" pitchFamily="34" charset="0"/>
                <a:ea typeface="Calibri"/>
                <a:cs typeface="Arial" pitchFamily="34" charset="0"/>
                <a:sym typeface="Calibri"/>
              </a:rPr>
              <a:t>TEMPERATURE</a:t>
            </a:r>
          </a:p>
          <a:p>
            <a:pPr>
              <a:buClr>
                <a:srgbClr val="F68C0B"/>
              </a:buClr>
              <a:buSzPct val="125000"/>
            </a:pPr>
            <a:r>
              <a:rPr lang="en-GB" sz="900" dirty="0" smtClean="0">
                <a:solidFill>
                  <a:srgbClr val="ED5C2A"/>
                </a:solidFill>
                <a:latin typeface="Arial" pitchFamily="34" charset="0"/>
                <a:ea typeface="Calibri"/>
                <a:cs typeface="Arial" pitchFamily="34" charset="0"/>
                <a:sym typeface="Calibri"/>
              </a:rPr>
              <a:t>Exposure to extreme storage temperatures from -55°C to 70° C</a:t>
            </a:r>
            <a:endParaRPr lang="en-GB" sz="900" dirty="0">
              <a:solidFill>
                <a:srgbClr val="ED5C2A"/>
              </a:solidFill>
              <a:latin typeface="Arial" pitchFamily="34" charset="0"/>
              <a:ea typeface="Calibri"/>
              <a:cs typeface="Arial" pitchFamily="34" charset="0"/>
              <a:sym typeface="Calibri"/>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MOTOROLA\AAAAAAAAAA\Marketing Projects\XT400 Uprev\XT400_BDBC_Image3.jpg"/>
          <p:cNvPicPr>
            <a:picLocks noChangeAspect="1" noChangeArrowheads="1"/>
          </p:cNvPicPr>
          <p:nvPr/>
        </p:nvPicPr>
        <p:blipFill>
          <a:blip r:embed="rId2" cstate="screen"/>
          <a:srcRect/>
          <a:stretch>
            <a:fillRect/>
          </a:stretch>
        </p:blipFill>
        <p:spPr bwMode="auto">
          <a:xfrm>
            <a:off x="6085200" y="0"/>
            <a:ext cx="3058800" cy="5144400"/>
          </a:xfrm>
          <a:prstGeom prst="rect">
            <a:avLst/>
          </a:prstGeom>
          <a:noFill/>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4" name="Shape 169"/>
          <p:cNvSpPr/>
          <p:nvPr/>
        </p:nvSpPr>
        <p:spPr>
          <a:xfrm>
            <a:off x="359840" y="1419590"/>
            <a:ext cx="5508340" cy="3384470"/>
          </a:xfrm>
          <a:prstGeom prst="rect">
            <a:avLst/>
          </a:prstGeom>
          <a:noFill/>
          <a:ln>
            <a:noFill/>
          </a:ln>
        </p:spPr>
        <p:txBody>
          <a:bodyPr lIns="91425" tIns="45700" rIns="91425" bIns="45700" anchor="t" anchorCtr="0">
            <a:noAutofit/>
          </a:bodyPr>
          <a:lstStyle/>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XT400 SERIES RADIOS UTILISE ALL </a:t>
            </a:r>
          </a:p>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16 ANALOGUE PMR446 FREQUENCIES</a:t>
            </a:r>
            <a:r>
              <a:rPr lang="en-GB" b="1" baseline="30000" dirty="0" smtClean="0">
                <a:solidFill>
                  <a:srgbClr val="ED5C2A"/>
                </a:solidFill>
                <a:latin typeface="Arial" pitchFamily="34" charset="0"/>
                <a:ea typeface="Calibri"/>
                <a:cs typeface="Arial" pitchFamily="34" charset="0"/>
                <a:sym typeface="Calibri"/>
              </a:rPr>
              <a:t>1</a:t>
            </a:r>
            <a:r>
              <a:rPr lang="en-GB" b="1" dirty="0" smtClean="0">
                <a:solidFill>
                  <a:srgbClr val="ED5C2A"/>
                </a:solidFill>
                <a:latin typeface="Arial" pitchFamily="34" charset="0"/>
                <a:ea typeface="Calibri"/>
                <a:cs typeface="Arial" pitchFamily="34" charset="0"/>
                <a:sym typeface="Calibri"/>
              </a:rPr>
              <a:t> FOR EASY, COST EFFECTIVE OPERATIONS.</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No subscription or call charges and 16 channels</a:t>
            </a:r>
            <a:r>
              <a:rPr lang="en-GB" baseline="30000" dirty="0" smtClean="0">
                <a:latin typeface="Arial" pitchFamily="34" charset="0"/>
                <a:ea typeface="Calibri"/>
                <a:cs typeface="Arial" pitchFamily="34" charset="0"/>
                <a:sym typeface="Calibri"/>
              </a:rPr>
              <a:t>1</a:t>
            </a:r>
            <a:r>
              <a:rPr lang="en-GB" dirty="0" smtClean="0">
                <a:latin typeface="Arial" pitchFamily="34" charset="0"/>
                <a:ea typeface="Calibri"/>
                <a:cs typeface="Arial" pitchFamily="34" charset="0"/>
                <a:sym typeface="Calibri"/>
              </a:rPr>
              <a:t> with 219 privacy codes help ensure a clear signal and give greater options to reduce interference from others</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XT400 SERIES radios are also compatible with any other radio operating on the same PMR446 frequencies</a:t>
            </a:r>
          </a:p>
          <a:p>
            <a:pPr lvl="0">
              <a:buClr>
                <a:srgbClr val="F68C0B"/>
              </a:buClr>
              <a:buSzPct val="125000"/>
            </a:pPr>
            <a:endParaRPr lang="en-GB" dirty="0">
              <a:latin typeface="Arial" pitchFamily="34" charset="0"/>
              <a:ea typeface="Calibri"/>
              <a:cs typeface="Arial" pitchFamily="34" charset="0"/>
              <a:sym typeface="Calibri"/>
            </a:endParaRP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endParaRPr lang="en-GB" dirty="0">
              <a:latin typeface="Arial" pitchFamily="34" charset="0"/>
              <a:ea typeface="Calibri"/>
              <a:cs typeface="Arial" pitchFamily="34" charset="0"/>
              <a:sym typeface="Calibri"/>
            </a:endParaRP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endParaRPr lang="en-GB" dirty="0">
              <a:latin typeface="Arial" pitchFamily="34" charset="0"/>
              <a:ea typeface="Calibri"/>
              <a:cs typeface="Arial" pitchFamily="34" charset="0"/>
              <a:sym typeface="Calibri"/>
            </a:endParaRPr>
          </a:p>
          <a:p>
            <a:pPr lvl="0">
              <a:buClr>
                <a:srgbClr val="F68C0B"/>
              </a:buClr>
              <a:buSzPct val="125000"/>
            </a:pPr>
            <a:endParaRPr lang="en-GB" dirty="0" smtClean="0">
              <a:latin typeface="Arial" pitchFamily="34" charset="0"/>
              <a:ea typeface="Calibri"/>
              <a:cs typeface="Arial" pitchFamily="34" charset="0"/>
              <a:sym typeface="Calibri"/>
            </a:endParaRPr>
          </a:p>
        </p:txBody>
      </p:sp>
      <p:sp>
        <p:nvSpPr>
          <p:cNvPr id="5" name="Shape 162"/>
          <p:cNvSpPr txBox="1">
            <a:spLocks/>
          </p:cNvSpPr>
          <p:nvPr/>
        </p:nvSpPr>
        <p:spPr>
          <a:xfrm>
            <a:off x="359840" y="482318"/>
            <a:ext cx="543633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PMR446 UNLICENSED</a:t>
            </a:r>
          </a:p>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FREQUENCIES</a:t>
            </a:r>
          </a:p>
        </p:txBody>
      </p:sp>
      <p:sp>
        <p:nvSpPr>
          <p:cNvPr id="7" name="Shape 169"/>
          <p:cNvSpPr/>
          <p:nvPr/>
        </p:nvSpPr>
        <p:spPr>
          <a:xfrm>
            <a:off x="461440" y="4963500"/>
            <a:ext cx="5508340" cy="180000"/>
          </a:xfrm>
          <a:prstGeom prst="rect">
            <a:avLst/>
          </a:prstGeom>
          <a:noFill/>
          <a:ln>
            <a:noFill/>
          </a:ln>
        </p:spPr>
        <p:txBody>
          <a:bodyPr lIns="91425" tIns="45700" rIns="91425" bIns="45700" anchor="t" anchorCtr="0">
            <a:noAutofit/>
          </a:bodyPr>
          <a:lstStyle/>
          <a:p>
            <a:pPr lvl="0">
              <a:buClr>
                <a:srgbClr val="F68C0B"/>
              </a:buClr>
              <a:buSzPct val="125000"/>
            </a:pPr>
            <a:r>
              <a:rPr lang="en-GB" sz="800" baseline="30000" dirty="0" smtClean="0">
                <a:latin typeface="Arial" pitchFamily="34" charset="0"/>
                <a:ea typeface="Calibri"/>
                <a:cs typeface="Arial" pitchFamily="34" charset="0"/>
                <a:sym typeface="Calibri"/>
              </a:rPr>
              <a:t>1</a:t>
            </a:r>
            <a:r>
              <a:rPr lang="en-GB" sz="800" dirty="0" smtClean="0">
                <a:latin typeface="Arial" pitchFamily="34" charset="0"/>
                <a:ea typeface="Calibri"/>
                <a:cs typeface="Arial" pitchFamily="34" charset="0"/>
                <a:sym typeface="Calibri"/>
              </a:rPr>
              <a:t> Where permitted by local country law. Restricted to 8 channels in Russia by law.</a:t>
            </a:r>
          </a:p>
          <a:p>
            <a:pPr lvl="0">
              <a:buClr>
                <a:srgbClr val="F68C0B"/>
              </a:buClr>
              <a:buSzPct val="125000"/>
            </a:pPr>
            <a:endParaRPr lang="en-GB" sz="800" dirty="0">
              <a:latin typeface="Arial" pitchFamily="34" charset="0"/>
              <a:ea typeface="Calibri"/>
              <a:cs typeface="Arial" pitchFamily="34" charset="0"/>
              <a:sym typeface="Calibri"/>
            </a:endParaRPr>
          </a:p>
          <a:p>
            <a:pPr lvl="0">
              <a:buClr>
                <a:srgbClr val="F68C0B"/>
              </a:buClr>
              <a:buSzPct val="125000"/>
            </a:pPr>
            <a:endParaRPr lang="en-GB" sz="800" dirty="0" smtClean="0">
              <a:latin typeface="Arial" pitchFamily="34" charset="0"/>
              <a:ea typeface="Calibri"/>
              <a:cs typeface="Arial" pitchFamily="34" charset="0"/>
              <a:sym typeface="Calibri"/>
            </a:endParaRPr>
          </a:p>
          <a:p>
            <a:pPr lvl="0">
              <a:buClr>
                <a:srgbClr val="F68C0B"/>
              </a:buClr>
              <a:buSzPct val="125000"/>
            </a:pPr>
            <a:endParaRPr lang="en-GB" sz="800" dirty="0">
              <a:latin typeface="Arial" pitchFamily="34" charset="0"/>
              <a:ea typeface="Calibri"/>
              <a:cs typeface="Arial" pitchFamily="34" charset="0"/>
              <a:sym typeface="Calibri"/>
            </a:endParaRPr>
          </a:p>
          <a:p>
            <a:pPr lvl="0">
              <a:buClr>
                <a:srgbClr val="F68C0B"/>
              </a:buClr>
              <a:buSzPct val="125000"/>
            </a:pPr>
            <a:endParaRPr lang="en-GB" sz="800" dirty="0" smtClean="0">
              <a:latin typeface="Arial" pitchFamily="34" charset="0"/>
              <a:ea typeface="Calibri"/>
              <a:cs typeface="Arial" pitchFamily="34" charset="0"/>
              <a:sym typeface="Calibri"/>
            </a:endParaRPr>
          </a:p>
          <a:p>
            <a:pPr lvl="0">
              <a:buClr>
                <a:srgbClr val="F68C0B"/>
              </a:buClr>
              <a:buSzPct val="125000"/>
            </a:pPr>
            <a:endParaRPr lang="en-GB" sz="800" dirty="0">
              <a:latin typeface="Arial" pitchFamily="34" charset="0"/>
              <a:ea typeface="Calibri"/>
              <a:cs typeface="Arial" pitchFamily="34" charset="0"/>
              <a:sym typeface="Calibri"/>
            </a:endParaRPr>
          </a:p>
          <a:p>
            <a:pPr lvl="0">
              <a:buClr>
                <a:srgbClr val="F68C0B"/>
              </a:buClr>
              <a:buSzPct val="125000"/>
            </a:pPr>
            <a:endParaRPr lang="en-GB" sz="800" dirty="0" smtClean="0">
              <a:latin typeface="Arial" pitchFamily="34" charset="0"/>
              <a:ea typeface="Calibri"/>
              <a:cs typeface="Arial" pitchFamily="34" charset="0"/>
              <a:sym typeface="Calibri"/>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MOTOROLA\AAAAAAAAAA\Marketing Projects\XT400 Uprev\XT400_BDBC_Image5.jpg"/>
          <p:cNvPicPr>
            <a:picLocks noChangeAspect="1" noChangeArrowheads="1"/>
          </p:cNvPicPr>
          <p:nvPr/>
        </p:nvPicPr>
        <p:blipFill>
          <a:blip r:embed="rId2" cstate="screen"/>
          <a:srcRect/>
          <a:stretch>
            <a:fillRect/>
          </a:stretch>
        </p:blipFill>
        <p:spPr bwMode="auto">
          <a:xfrm>
            <a:off x="0" y="0"/>
            <a:ext cx="3060000" cy="5144400"/>
          </a:xfrm>
          <a:prstGeom prst="rect">
            <a:avLst/>
          </a:prstGeom>
          <a:noFill/>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4" name="Shape 169"/>
          <p:cNvSpPr/>
          <p:nvPr/>
        </p:nvSpPr>
        <p:spPr>
          <a:xfrm>
            <a:off x="3312250" y="1131550"/>
            <a:ext cx="5508340" cy="3384470"/>
          </a:xfrm>
          <a:prstGeom prst="rect">
            <a:avLst/>
          </a:prstGeom>
          <a:noFill/>
          <a:ln>
            <a:noFill/>
          </a:ln>
        </p:spPr>
        <p:txBody>
          <a:bodyPr lIns="91425" tIns="45700" rIns="91425" bIns="45700" anchor="t" anchorCtr="0">
            <a:noAutofit/>
          </a:bodyPr>
          <a:lstStyle/>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HEAR MESSAGES CLEARLY, EVEN </a:t>
            </a:r>
          </a:p>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IN NOISY ENVIRONMENTS</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Powerful 1500mW audio output </a:t>
            </a:r>
          </a:p>
          <a:p>
            <a:pPr lvl="0">
              <a:buClr>
                <a:srgbClr val="F68C0B"/>
              </a:buClr>
              <a:buSzPct val="125000"/>
            </a:pPr>
            <a:r>
              <a:rPr lang="en-GB" dirty="0" smtClean="0">
                <a:latin typeface="Arial" pitchFamily="34" charset="0"/>
                <a:ea typeface="Calibri"/>
                <a:cs typeface="Arial" pitchFamily="34" charset="0"/>
                <a:sym typeface="Calibri"/>
              </a:rPr>
              <a:t>helps messages be heard, even </a:t>
            </a:r>
          </a:p>
          <a:p>
            <a:pPr lvl="0">
              <a:buClr>
                <a:srgbClr val="F68C0B"/>
              </a:buClr>
              <a:buSzPct val="125000"/>
            </a:pPr>
            <a:r>
              <a:rPr lang="en-GB" dirty="0" smtClean="0">
                <a:latin typeface="Arial" pitchFamily="34" charset="0"/>
                <a:ea typeface="Calibri"/>
                <a:cs typeface="Arial" pitchFamily="34" charset="0"/>
                <a:sym typeface="Calibri"/>
              </a:rPr>
              <a:t>in noisy environments</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User can easily adjust audio</a:t>
            </a:r>
          </a:p>
          <a:p>
            <a:pPr lvl="0">
              <a:buClr>
                <a:srgbClr val="F68C0B"/>
              </a:buClr>
              <a:buSzPct val="125000"/>
            </a:pPr>
            <a:r>
              <a:rPr lang="en-GB" dirty="0" smtClean="0">
                <a:latin typeface="Arial" pitchFamily="34" charset="0"/>
                <a:ea typeface="Calibri"/>
                <a:cs typeface="Arial" pitchFamily="34" charset="0"/>
                <a:sym typeface="Calibri"/>
              </a:rPr>
              <a:t>output to suit background noise</a:t>
            </a:r>
          </a:p>
          <a:p>
            <a:pPr lvl="0">
              <a:buClr>
                <a:srgbClr val="F68C0B"/>
              </a:buClr>
              <a:buSzPct val="125000"/>
            </a:pPr>
            <a:r>
              <a:rPr lang="en-GB" dirty="0" smtClean="0">
                <a:latin typeface="Arial" pitchFamily="34" charset="0"/>
                <a:ea typeface="Calibri"/>
                <a:cs typeface="Arial" pitchFamily="34" charset="0"/>
                <a:sym typeface="Calibri"/>
              </a:rPr>
              <a:t>levels using volume control knob</a:t>
            </a:r>
          </a:p>
        </p:txBody>
      </p:sp>
      <p:sp>
        <p:nvSpPr>
          <p:cNvPr id="5" name="Shape 162"/>
          <p:cNvSpPr txBox="1">
            <a:spLocks/>
          </p:cNvSpPr>
          <p:nvPr/>
        </p:nvSpPr>
        <p:spPr>
          <a:xfrm>
            <a:off x="3312249" y="482318"/>
            <a:ext cx="5727899"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LOUD CLEAR AUDIO</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MOTOROLA\AAAAAAAAAA\Marketing Projects\XT400 Uprev\Motorola - TTC case study-HR-106.jpg"/>
          <p:cNvPicPr>
            <a:picLocks noChangeAspect="1" noChangeArrowheads="1"/>
          </p:cNvPicPr>
          <p:nvPr/>
        </p:nvPicPr>
        <p:blipFill>
          <a:blip r:embed="rId2" cstate="screen"/>
          <a:srcRect/>
          <a:stretch>
            <a:fillRect/>
          </a:stretch>
        </p:blipFill>
        <p:spPr bwMode="auto">
          <a:xfrm>
            <a:off x="6084000" y="-900"/>
            <a:ext cx="3060000" cy="5144400"/>
          </a:xfrm>
          <a:prstGeom prst="rect">
            <a:avLst/>
          </a:prstGeom>
          <a:noFill/>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4" name="Shape 169"/>
          <p:cNvSpPr/>
          <p:nvPr/>
        </p:nvSpPr>
        <p:spPr>
          <a:xfrm>
            <a:off x="359840" y="1275569"/>
            <a:ext cx="5508340" cy="3767719"/>
          </a:xfrm>
          <a:prstGeom prst="rect">
            <a:avLst/>
          </a:prstGeom>
          <a:noFill/>
          <a:ln>
            <a:noFill/>
          </a:ln>
        </p:spPr>
        <p:txBody>
          <a:bodyPr lIns="91425" tIns="45700" rIns="91425" bIns="45700" anchor="t" anchorCtr="0">
            <a:noAutofit/>
          </a:bodyPr>
          <a:lstStyle/>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INTERACT EASILY</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Customised channel announcements tell you which channel you’re on when you change it, so you can concentrate on serving customers, not removing the radio from your belt to see the channel</a:t>
            </a:r>
          </a:p>
          <a:p>
            <a:pPr lvl="0">
              <a:buClr>
                <a:srgbClr val="F68C0B"/>
              </a:buClr>
              <a:buSzPct val="125000"/>
            </a:pPr>
            <a:endParaRPr lang="en-GB" sz="900"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Select from 16 pre-recorded channel names</a:t>
            </a:r>
            <a:r>
              <a:rPr lang="en-GB" baseline="30000" dirty="0" smtClean="0">
                <a:latin typeface="Arial" pitchFamily="34" charset="0"/>
                <a:ea typeface="Calibri"/>
                <a:cs typeface="Arial" pitchFamily="34" charset="0"/>
                <a:sym typeface="Calibri"/>
              </a:rPr>
              <a:t>5</a:t>
            </a:r>
            <a:r>
              <a:rPr lang="en-GB" dirty="0" smtClean="0">
                <a:latin typeface="Arial" pitchFamily="34" charset="0"/>
                <a:ea typeface="Calibri"/>
                <a:cs typeface="Arial" pitchFamily="34" charset="0"/>
                <a:sym typeface="Calibri"/>
              </a:rPr>
              <a:t> in 10 languages</a:t>
            </a:r>
            <a:r>
              <a:rPr lang="en-GB" baseline="30000" dirty="0" smtClean="0">
                <a:latin typeface="Arial" pitchFamily="34" charset="0"/>
                <a:ea typeface="Calibri"/>
                <a:cs typeface="Arial" pitchFamily="34" charset="0"/>
                <a:sym typeface="Calibri"/>
              </a:rPr>
              <a:t>6</a:t>
            </a:r>
            <a:r>
              <a:rPr lang="en-GB" dirty="0" smtClean="0">
                <a:latin typeface="Arial" pitchFamily="34" charset="0"/>
                <a:ea typeface="Calibri"/>
                <a:cs typeface="Arial" pitchFamily="34" charset="0"/>
                <a:sym typeface="Calibri"/>
              </a:rPr>
              <a:t> or upload your own audio file for personalised channel names</a:t>
            </a:r>
          </a:p>
          <a:p>
            <a:pPr lvl="0">
              <a:buClr>
                <a:srgbClr val="F68C0B"/>
              </a:buClr>
              <a:buSzPct val="125000"/>
            </a:pPr>
            <a:endParaRPr lang="en-GB" sz="900"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Text to voice feature reads out channel alias defined by CPS</a:t>
            </a:r>
          </a:p>
        </p:txBody>
      </p:sp>
      <p:sp>
        <p:nvSpPr>
          <p:cNvPr id="5" name="Shape 162"/>
          <p:cNvSpPr txBox="1">
            <a:spLocks/>
          </p:cNvSpPr>
          <p:nvPr/>
        </p:nvSpPr>
        <p:spPr>
          <a:xfrm>
            <a:off x="359840" y="482318"/>
            <a:ext cx="543633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CHANNEL ANNOUNCEMENT</a:t>
            </a:r>
          </a:p>
        </p:txBody>
      </p:sp>
      <p:sp>
        <p:nvSpPr>
          <p:cNvPr id="7" name="Rectangle 6"/>
          <p:cNvSpPr/>
          <p:nvPr/>
        </p:nvSpPr>
        <p:spPr>
          <a:xfrm>
            <a:off x="359840" y="4714815"/>
            <a:ext cx="5720920" cy="461665"/>
          </a:xfrm>
          <a:prstGeom prst="rect">
            <a:avLst/>
          </a:prstGeom>
        </p:spPr>
        <p:txBody>
          <a:bodyPr wrap="square">
            <a:spAutoFit/>
          </a:bodyPr>
          <a:lstStyle/>
          <a:p>
            <a:pPr marL="92075" indent="-92075"/>
            <a:r>
              <a:rPr lang="en-GB" sz="800" baseline="30000" dirty="0" smtClean="0">
                <a:latin typeface="Arial" pitchFamily="34" charset="0"/>
                <a:ea typeface="Calibri"/>
                <a:cs typeface="Arial" pitchFamily="34" charset="0"/>
                <a:sym typeface="Calibri"/>
              </a:rPr>
              <a:t>5</a:t>
            </a:r>
            <a:r>
              <a:rPr lang="en-GB" sz="800" dirty="0" smtClean="0">
                <a:latin typeface="Arial" pitchFamily="34" charset="0"/>
                <a:ea typeface="Calibri"/>
                <a:cs typeface="Arial" pitchFamily="34" charset="0"/>
                <a:sym typeface="Calibri"/>
              </a:rPr>
              <a:t> 	OFF (Default), Admin, Back Room, Cashiers, Customer Service, Emergency, Janitorial, Maintenance One, Maintenance two, Medical, Picking, Receiving, Security One, Security Two, Shop Room, Supervisor, Warehouse</a:t>
            </a:r>
          </a:p>
          <a:p>
            <a:pPr marL="92075" indent="-92075"/>
            <a:r>
              <a:rPr lang="en-GB" sz="800" baseline="30000" dirty="0" smtClean="0">
                <a:latin typeface="Arial" pitchFamily="34" charset="0"/>
                <a:ea typeface="Calibri"/>
                <a:cs typeface="Arial" pitchFamily="34" charset="0"/>
                <a:sym typeface="Calibri"/>
              </a:rPr>
              <a:t>6</a:t>
            </a:r>
            <a:r>
              <a:rPr lang="en-GB" sz="800" dirty="0" smtClean="0">
                <a:latin typeface="Arial" pitchFamily="34" charset="0"/>
                <a:ea typeface="Calibri"/>
                <a:cs typeface="Arial" pitchFamily="34" charset="0"/>
                <a:sym typeface="Calibri"/>
              </a:rPr>
              <a:t> 	English, French, Spanish, Italian, Russian, Dutch, Portuguese, German, Polish, Turkish</a:t>
            </a:r>
            <a:endParaRPr lang="en-GB" sz="8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msignia_Green.png"/>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12" name="Shape 169"/>
          <p:cNvSpPr/>
          <p:nvPr/>
        </p:nvSpPr>
        <p:spPr>
          <a:xfrm>
            <a:off x="3312250" y="4963500"/>
            <a:ext cx="5508340" cy="180000"/>
          </a:xfrm>
          <a:prstGeom prst="rect">
            <a:avLst/>
          </a:prstGeom>
          <a:noFill/>
          <a:ln>
            <a:noFill/>
          </a:ln>
        </p:spPr>
        <p:txBody>
          <a:bodyPr lIns="91425" tIns="45700" rIns="91425" bIns="45700" anchor="t" anchorCtr="0">
            <a:noAutofit/>
          </a:bodyPr>
          <a:lstStyle/>
          <a:p>
            <a:pPr lvl="0">
              <a:buClr>
                <a:srgbClr val="F68C0B"/>
              </a:buClr>
              <a:buSzPct val="125000"/>
            </a:pPr>
            <a:r>
              <a:rPr lang="en-GB" sz="800" baseline="30000" dirty="0" smtClean="0">
                <a:latin typeface="Arial" pitchFamily="34" charset="0"/>
                <a:ea typeface="Calibri"/>
                <a:cs typeface="Arial" pitchFamily="34" charset="0"/>
                <a:sym typeface="Calibri"/>
              </a:rPr>
              <a:t>3</a:t>
            </a:r>
            <a:r>
              <a:rPr lang="en-GB" sz="800" dirty="0" smtClean="0">
                <a:latin typeface="Arial" pitchFamily="34" charset="0"/>
                <a:ea typeface="Calibri"/>
                <a:cs typeface="Arial" pitchFamily="34" charset="0"/>
                <a:sym typeface="Calibri"/>
              </a:rPr>
              <a:t> Operating 5/5/90 usage pattern with standard capacity battery and battery save feature on.</a:t>
            </a:r>
          </a:p>
          <a:p>
            <a:pPr lvl="0">
              <a:buClr>
                <a:srgbClr val="F68C0B"/>
              </a:buClr>
              <a:buSzPct val="125000"/>
            </a:pPr>
            <a:endParaRPr lang="en-GB" sz="800" dirty="0">
              <a:latin typeface="Arial" pitchFamily="34" charset="0"/>
              <a:ea typeface="Calibri"/>
              <a:cs typeface="Arial" pitchFamily="34" charset="0"/>
              <a:sym typeface="Calibri"/>
            </a:endParaRPr>
          </a:p>
          <a:p>
            <a:pPr lvl="0">
              <a:buClr>
                <a:srgbClr val="F68C0B"/>
              </a:buClr>
              <a:buSzPct val="125000"/>
            </a:pPr>
            <a:endParaRPr lang="en-GB" sz="800" dirty="0" smtClean="0">
              <a:latin typeface="Arial" pitchFamily="34" charset="0"/>
              <a:ea typeface="Calibri"/>
              <a:cs typeface="Arial" pitchFamily="34" charset="0"/>
              <a:sym typeface="Calibri"/>
            </a:endParaRPr>
          </a:p>
          <a:p>
            <a:pPr lvl="0">
              <a:buClr>
                <a:srgbClr val="F68C0B"/>
              </a:buClr>
              <a:buSzPct val="125000"/>
            </a:pPr>
            <a:endParaRPr lang="en-GB" sz="800" dirty="0">
              <a:latin typeface="Arial" pitchFamily="34" charset="0"/>
              <a:ea typeface="Calibri"/>
              <a:cs typeface="Arial" pitchFamily="34" charset="0"/>
              <a:sym typeface="Calibri"/>
            </a:endParaRPr>
          </a:p>
          <a:p>
            <a:pPr lvl="0">
              <a:buClr>
                <a:srgbClr val="F68C0B"/>
              </a:buClr>
              <a:buSzPct val="125000"/>
            </a:pPr>
            <a:endParaRPr lang="en-GB" sz="800" dirty="0" smtClean="0">
              <a:latin typeface="Arial" pitchFamily="34" charset="0"/>
              <a:ea typeface="Calibri"/>
              <a:cs typeface="Arial" pitchFamily="34" charset="0"/>
              <a:sym typeface="Calibri"/>
            </a:endParaRPr>
          </a:p>
          <a:p>
            <a:pPr lvl="0">
              <a:buClr>
                <a:srgbClr val="F68C0B"/>
              </a:buClr>
              <a:buSzPct val="125000"/>
            </a:pPr>
            <a:endParaRPr lang="en-GB" sz="800" dirty="0">
              <a:latin typeface="Arial" pitchFamily="34" charset="0"/>
              <a:ea typeface="Calibri"/>
              <a:cs typeface="Arial" pitchFamily="34" charset="0"/>
              <a:sym typeface="Calibri"/>
            </a:endParaRPr>
          </a:p>
          <a:p>
            <a:pPr lvl="0">
              <a:buClr>
                <a:srgbClr val="F68C0B"/>
              </a:buClr>
              <a:buSzPct val="125000"/>
            </a:pPr>
            <a:endParaRPr lang="en-GB" sz="800" dirty="0" smtClean="0">
              <a:latin typeface="Arial" pitchFamily="34" charset="0"/>
              <a:ea typeface="Calibri"/>
              <a:cs typeface="Arial" pitchFamily="34" charset="0"/>
              <a:sym typeface="Calibri"/>
            </a:endParaRPr>
          </a:p>
        </p:txBody>
      </p:sp>
      <p:sp>
        <p:nvSpPr>
          <p:cNvPr id="7" name="Shape 169"/>
          <p:cNvSpPr/>
          <p:nvPr/>
        </p:nvSpPr>
        <p:spPr>
          <a:xfrm>
            <a:off x="3312250" y="1131550"/>
            <a:ext cx="5508340" cy="3384470"/>
          </a:xfrm>
          <a:prstGeom prst="rect">
            <a:avLst/>
          </a:prstGeom>
          <a:noFill/>
          <a:ln>
            <a:noFill/>
          </a:ln>
        </p:spPr>
        <p:txBody>
          <a:bodyPr lIns="91425" tIns="45700" rIns="91425" bIns="45700" anchor="t" anchorCtr="0">
            <a:noAutofit/>
          </a:bodyPr>
          <a:lstStyle/>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THE XT400 SERIES’ CUSTOM-DESIGNED</a:t>
            </a:r>
          </a:p>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LI-ION BATTERY PACKS ARE BUILT TO </a:t>
            </a:r>
          </a:p>
          <a:p>
            <a:pPr lvl="0">
              <a:buClr>
                <a:srgbClr val="F68C0B"/>
              </a:buClr>
              <a:buSzPct val="125000"/>
            </a:pPr>
            <a:r>
              <a:rPr lang="en-GB" b="1" dirty="0" smtClean="0">
                <a:solidFill>
                  <a:srgbClr val="ED5C2A"/>
                </a:solidFill>
                <a:latin typeface="Arial" pitchFamily="34" charset="0"/>
                <a:ea typeface="Calibri"/>
                <a:cs typeface="Arial" pitchFamily="34" charset="0"/>
                <a:sym typeface="Calibri"/>
              </a:rPr>
              <a:t>ENSURE DURABILITY</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XT400 Series radios ship as standard </a:t>
            </a:r>
          </a:p>
          <a:p>
            <a:pPr lvl="0">
              <a:buClr>
                <a:srgbClr val="F68C0B"/>
              </a:buClr>
              <a:buSzPct val="125000"/>
            </a:pPr>
            <a:r>
              <a:rPr lang="en-GB" dirty="0" smtClean="0">
                <a:latin typeface="Arial" pitchFamily="34" charset="0"/>
                <a:ea typeface="Calibri"/>
                <a:cs typeface="Arial" pitchFamily="34" charset="0"/>
                <a:sym typeface="Calibri"/>
              </a:rPr>
              <a:t>with a 2150 mAh Li-Ion battery </a:t>
            </a:r>
          </a:p>
          <a:p>
            <a:pPr lvl="0">
              <a:buClr>
                <a:srgbClr val="F68C0B"/>
              </a:buClr>
              <a:buSzPct val="125000"/>
            </a:pPr>
            <a:r>
              <a:rPr lang="en-GB" dirty="0" smtClean="0">
                <a:latin typeface="Arial" pitchFamily="34" charset="0"/>
                <a:ea typeface="Calibri"/>
                <a:cs typeface="Arial" pitchFamily="34" charset="0"/>
                <a:sym typeface="Calibri"/>
              </a:rPr>
              <a:t>providing up to 20 hrs of life</a:t>
            </a:r>
            <a:r>
              <a:rPr lang="en-GB" baseline="30000" dirty="0" smtClean="0">
                <a:latin typeface="Arial" pitchFamily="34" charset="0"/>
                <a:ea typeface="Calibri"/>
                <a:cs typeface="Arial" pitchFamily="34" charset="0"/>
                <a:sym typeface="Calibri"/>
              </a:rPr>
              <a:t>3</a:t>
            </a:r>
            <a:endParaRPr lang="en-GB" dirty="0" smtClean="0">
              <a:latin typeface="Arial" pitchFamily="34" charset="0"/>
              <a:ea typeface="Calibri"/>
              <a:cs typeface="Arial" pitchFamily="34" charset="0"/>
              <a:sym typeface="Calibri"/>
            </a:endParaRP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r>
              <a:rPr lang="en-GB" dirty="0" smtClean="0">
                <a:latin typeface="Arial" pitchFamily="34" charset="0"/>
                <a:ea typeface="Calibri"/>
                <a:cs typeface="Arial" pitchFamily="34" charset="0"/>
                <a:sym typeface="Calibri"/>
              </a:rPr>
              <a:t>Optional high capacity battery is </a:t>
            </a:r>
          </a:p>
          <a:p>
            <a:pPr lvl="0">
              <a:buClr>
                <a:srgbClr val="F68C0B"/>
              </a:buClr>
              <a:buSzPct val="125000"/>
            </a:pPr>
            <a:r>
              <a:rPr lang="en-GB" dirty="0" smtClean="0">
                <a:latin typeface="Arial" pitchFamily="34" charset="0"/>
                <a:ea typeface="Calibri"/>
                <a:cs typeface="Arial" pitchFamily="34" charset="0"/>
                <a:sym typeface="Calibri"/>
              </a:rPr>
              <a:t>available for longer runtime</a:t>
            </a:r>
          </a:p>
          <a:p>
            <a:pPr lvl="0">
              <a:buClr>
                <a:srgbClr val="F68C0B"/>
              </a:buClr>
              <a:buSzPct val="125000"/>
            </a:pPr>
            <a:endParaRPr lang="en-GB" dirty="0" smtClean="0">
              <a:latin typeface="Arial" pitchFamily="34" charset="0"/>
              <a:ea typeface="Calibri"/>
              <a:cs typeface="Arial" pitchFamily="34" charset="0"/>
              <a:sym typeface="Calibri"/>
            </a:endParaRPr>
          </a:p>
          <a:p>
            <a:pPr lvl="0">
              <a:buClr>
                <a:srgbClr val="F68C0B"/>
              </a:buClr>
              <a:buSzPct val="125000"/>
            </a:pPr>
            <a:endParaRPr lang="en-GB" dirty="0" smtClean="0">
              <a:latin typeface="Arial" pitchFamily="34" charset="0"/>
              <a:ea typeface="Calibri"/>
              <a:cs typeface="Arial" pitchFamily="34" charset="0"/>
              <a:sym typeface="Calibri"/>
            </a:endParaRPr>
          </a:p>
        </p:txBody>
      </p:sp>
      <p:sp>
        <p:nvSpPr>
          <p:cNvPr id="8" name="Shape 162"/>
          <p:cNvSpPr txBox="1">
            <a:spLocks/>
          </p:cNvSpPr>
          <p:nvPr/>
        </p:nvSpPr>
        <p:spPr>
          <a:xfrm>
            <a:off x="3312249" y="482318"/>
            <a:ext cx="5727899"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LONG BATTERY LIFE</a:t>
            </a:r>
          </a:p>
        </p:txBody>
      </p:sp>
      <p:pic>
        <p:nvPicPr>
          <p:cNvPr id="10" name="Picture 2" descr="C:\MOTOROLA\AAAAAAAAAA\Marketing Projects\XT400 Uprev\Motorola - TTC case study-HR-62.jpg"/>
          <p:cNvPicPr>
            <a:picLocks noChangeAspect="1" noChangeArrowheads="1"/>
          </p:cNvPicPr>
          <p:nvPr/>
        </p:nvPicPr>
        <p:blipFill>
          <a:blip r:embed="rId3" cstate="screen"/>
          <a:srcRect/>
          <a:stretch>
            <a:fillRect/>
          </a:stretch>
        </p:blipFill>
        <p:spPr bwMode="auto">
          <a:xfrm>
            <a:off x="0" y="0"/>
            <a:ext cx="3086100" cy="514350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C:\MOTOROLA\AAAAAAAAAA\Marketing Projects\XT400 Uprev\XT400_BDBC_Image4.jpg"/>
          <p:cNvPicPr>
            <a:picLocks noChangeAspect="1" noChangeArrowheads="1"/>
          </p:cNvPicPr>
          <p:nvPr/>
        </p:nvPicPr>
        <p:blipFill>
          <a:blip r:embed="rId2" cstate="screen"/>
          <a:srcRect/>
          <a:stretch>
            <a:fillRect/>
          </a:stretch>
        </p:blipFill>
        <p:spPr bwMode="auto">
          <a:xfrm>
            <a:off x="6084000" y="0"/>
            <a:ext cx="3060000" cy="5144400"/>
          </a:xfrm>
          <a:prstGeom prst="rect">
            <a:avLst/>
          </a:prstGeom>
          <a:noFill/>
        </p:spPr>
      </p:pic>
      <p:sp>
        <p:nvSpPr>
          <p:cNvPr id="21" name="Text Box 50"/>
          <p:cNvSpPr txBox="1">
            <a:spLocks noChangeArrowheads="1"/>
          </p:cNvSpPr>
          <p:nvPr/>
        </p:nvSpPr>
        <p:spPr bwMode="auto">
          <a:xfrm>
            <a:off x="2499634" y="2972226"/>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Accessory Connector</a:t>
            </a:r>
            <a:endParaRPr lang="en-GB" sz="1200" dirty="0">
              <a:solidFill>
                <a:srgbClr val="ED5C2A"/>
              </a:solidFill>
              <a:latin typeface="Arial" pitchFamily="34" charset="0"/>
              <a:cs typeface="Arial" pitchFamily="34" charset="0"/>
            </a:endParaRPr>
          </a:p>
        </p:txBody>
      </p:sp>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5" name="Shape 162"/>
          <p:cNvSpPr txBox="1">
            <a:spLocks/>
          </p:cNvSpPr>
          <p:nvPr/>
        </p:nvSpPr>
        <p:spPr>
          <a:xfrm>
            <a:off x="359840" y="482318"/>
            <a:ext cx="666050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XT420 NON-DISPLAY RADIO</a:t>
            </a:r>
          </a:p>
        </p:txBody>
      </p:sp>
      <p:sp>
        <p:nvSpPr>
          <p:cNvPr id="10" name="Text Box 35"/>
          <p:cNvSpPr txBox="1">
            <a:spLocks noChangeArrowheads="1"/>
          </p:cNvSpPr>
          <p:nvPr/>
        </p:nvSpPr>
        <p:spPr bwMode="auto">
          <a:xfrm>
            <a:off x="2499634" y="3267871"/>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Rugged Speaker Grill</a:t>
            </a:r>
            <a:endParaRPr lang="en-GB" sz="1200" dirty="0">
              <a:solidFill>
                <a:srgbClr val="ED5C2A"/>
              </a:solidFill>
              <a:latin typeface="Arial" pitchFamily="34" charset="0"/>
              <a:cs typeface="Arial" pitchFamily="34" charset="0"/>
            </a:endParaRPr>
          </a:p>
        </p:txBody>
      </p:sp>
      <p:sp>
        <p:nvSpPr>
          <p:cNvPr id="13" name="Text Box 38"/>
          <p:cNvSpPr txBox="1">
            <a:spLocks noChangeArrowheads="1"/>
          </p:cNvSpPr>
          <p:nvPr/>
        </p:nvSpPr>
        <p:spPr bwMode="auto">
          <a:xfrm>
            <a:off x="10200" y="2872820"/>
            <a:ext cx="111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Microphone</a:t>
            </a:r>
            <a:endParaRPr lang="en-GB" sz="1200" dirty="0">
              <a:solidFill>
                <a:srgbClr val="ED5C2A"/>
              </a:solidFill>
              <a:latin typeface="Arial" pitchFamily="34" charset="0"/>
              <a:cs typeface="Arial" pitchFamily="34" charset="0"/>
            </a:endParaRPr>
          </a:p>
        </p:txBody>
      </p:sp>
      <p:sp>
        <p:nvSpPr>
          <p:cNvPr id="18" name="Text Box 47"/>
          <p:cNvSpPr txBox="1">
            <a:spLocks noChangeArrowheads="1"/>
          </p:cNvSpPr>
          <p:nvPr/>
        </p:nvSpPr>
        <p:spPr bwMode="auto">
          <a:xfrm>
            <a:off x="2499634" y="1388466"/>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Antenna</a:t>
            </a:r>
            <a:endParaRPr lang="en-GB" sz="1200" dirty="0">
              <a:solidFill>
                <a:srgbClr val="ED5C2A"/>
              </a:solidFill>
              <a:latin typeface="Arial" pitchFamily="34" charset="0"/>
              <a:cs typeface="Arial" pitchFamily="34" charset="0"/>
            </a:endParaRPr>
          </a:p>
        </p:txBody>
      </p:sp>
      <p:sp>
        <p:nvSpPr>
          <p:cNvPr id="19" name="Text Box 48"/>
          <p:cNvSpPr txBox="1">
            <a:spLocks noChangeArrowheads="1"/>
          </p:cNvSpPr>
          <p:nvPr/>
        </p:nvSpPr>
        <p:spPr bwMode="auto">
          <a:xfrm>
            <a:off x="2499634" y="2440696"/>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On/Off Volume Knob</a:t>
            </a:r>
            <a:endParaRPr lang="en-GB" sz="1200" dirty="0">
              <a:solidFill>
                <a:srgbClr val="ED5C2A"/>
              </a:solidFill>
              <a:latin typeface="Arial" pitchFamily="34" charset="0"/>
              <a:cs typeface="Arial" pitchFamily="34" charset="0"/>
            </a:endParaRPr>
          </a:p>
        </p:txBody>
      </p:sp>
      <p:sp>
        <p:nvSpPr>
          <p:cNvPr id="20" name="Text Box 49"/>
          <p:cNvSpPr txBox="1">
            <a:spLocks noChangeArrowheads="1"/>
          </p:cNvSpPr>
          <p:nvPr/>
        </p:nvSpPr>
        <p:spPr bwMode="auto">
          <a:xfrm>
            <a:off x="10200" y="2579461"/>
            <a:ext cx="111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LED Indicator</a:t>
            </a:r>
            <a:endParaRPr lang="en-GB" sz="1200" dirty="0">
              <a:solidFill>
                <a:srgbClr val="ED5C2A"/>
              </a:solidFill>
              <a:latin typeface="Arial" pitchFamily="34" charset="0"/>
              <a:cs typeface="Arial" pitchFamily="34" charset="0"/>
            </a:endParaRPr>
          </a:p>
        </p:txBody>
      </p:sp>
      <p:sp>
        <p:nvSpPr>
          <p:cNvPr id="23" name="Text Box 56"/>
          <p:cNvSpPr txBox="1">
            <a:spLocks noChangeArrowheads="1"/>
          </p:cNvSpPr>
          <p:nvPr/>
        </p:nvSpPr>
        <p:spPr bwMode="auto">
          <a:xfrm>
            <a:off x="2499634" y="4160420"/>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Lithium Ion Battery</a:t>
            </a:r>
            <a:endParaRPr lang="en-GB" sz="1200" dirty="0">
              <a:solidFill>
                <a:srgbClr val="ED5C2A"/>
              </a:solidFill>
              <a:latin typeface="Arial" pitchFamily="34" charset="0"/>
              <a:cs typeface="Arial" pitchFamily="34" charset="0"/>
            </a:endParaRPr>
          </a:p>
        </p:txBody>
      </p:sp>
      <p:sp>
        <p:nvSpPr>
          <p:cNvPr id="25" name="Text Box 59"/>
          <p:cNvSpPr txBox="1">
            <a:spLocks noChangeArrowheads="1"/>
          </p:cNvSpPr>
          <p:nvPr/>
        </p:nvSpPr>
        <p:spPr bwMode="auto">
          <a:xfrm>
            <a:off x="5048433" y="2939541"/>
            <a:ext cx="1008000" cy="288000"/>
          </a:xfrm>
          <a:prstGeom prst="rect">
            <a:avLst/>
          </a:prstGeom>
          <a:noFill/>
          <a:ln w="9525">
            <a:noFill/>
            <a:miter lim="800000"/>
            <a:headEnd/>
            <a:tailEnd/>
          </a:ln>
        </p:spPr>
        <p:txBody>
          <a:bodyPr wrap="none" lIns="0" tIns="0" rIns="0" bIns="0" anchor="ctr" anchorCtr="0">
            <a:noAutofit/>
          </a:bodyPr>
          <a:lstStyle/>
          <a:p>
            <a:r>
              <a:rPr lang="en-GB" sz="1200" dirty="0" smtClean="0">
                <a:solidFill>
                  <a:srgbClr val="ED5C2A"/>
                </a:solidFill>
                <a:latin typeface="Arial" pitchFamily="34" charset="0"/>
                <a:cs typeface="Arial" pitchFamily="34" charset="0"/>
              </a:rPr>
              <a:t>PTT (Push-</a:t>
            </a:r>
          </a:p>
          <a:p>
            <a:r>
              <a:rPr lang="en-GB" sz="1200" dirty="0" smtClean="0">
                <a:solidFill>
                  <a:srgbClr val="ED5C2A"/>
                </a:solidFill>
                <a:latin typeface="Arial" pitchFamily="34" charset="0"/>
                <a:cs typeface="Arial" pitchFamily="34" charset="0"/>
              </a:rPr>
              <a:t>to-Talk) Button</a:t>
            </a:r>
            <a:endParaRPr lang="en-GB" sz="1200" dirty="0">
              <a:solidFill>
                <a:srgbClr val="ED5C2A"/>
              </a:solidFill>
              <a:latin typeface="Arial" pitchFamily="34" charset="0"/>
              <a:cs typeface="Arial" pitchFamily="34" charset="0"/>
            </a:endParaRPr>
          </a:p>
        </p:txBody>
      </p:sp>
      <p:sp>
        <p:nvSpPr>
          <p:cNvPr id="32" name="Text Box 48"/>
          <p:cNvSpPr txBox="1">
            <a:spLocks noChangeArrowheads="1"/>
          </p:cNvSpPr>
          <p:nvPr/>
        </p:nvSpPr>
        <p:spPr bwMode="auto">
          <a:xfrm>
            <a:off x="2499634" y="2219381"/>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Channel Selector</a:t>
            </a:r>
            <a:endParaRPr lang="en-GB" sz="1200" dirty="0">
              <a:solidFill>
                <a:srgbClr val="ED5C2A"/>
              </a:solidFill>
              <a:latin typeface="Arial" pitchFamily="34" charset="0"/>
              <a:cs typeface="Arial" pitchFamily="34" charset="0"/>
            </a:endParaRPr>
          </a:p>
        </p:txBody>
      </p:sp>
      <p:grpSp>
        <p:nvGrpSpPr>
          <p:cNvPr id="2" name="Group 33"/>
          <p:cNvGrpSpPr>
            <a:grpSpLocks noChangeAspect="1"/>
          </p:cNvGrpSpPr>
          <p:nvPr/>
        </p:nvGrpSpPr>
        <p:grpSpPr>
          <a:xfrm>
            <a:off x="0" y="3924300"/>
            <a:ext cx="1169822" cy="1219200"/>
            <a:chOff x="-1523065" y="1290444"/>
            <a:chExt cx="3402394" cy="3546008"/>
          </a:xfrm>
        </p:grpSpPr>
        <p:pic>
          <p:nvPicPr>
            <p:cNvPr id="4100" name="Picture 4" descr="C:\MOTOROLA\AAAAAAAAAA\Marketing Projects\XT400 Uprev\RMU2080 RVA50 XT420 nondisp 3 4 right.jpg"/>
            <p:cNvPicPr>
              <a:picLocks noChangeAspect="1" noChangeArrowheads="1"/>
            </p:cNvPicPr>
            <p:nvPr/>
          </p:nvPicPr>
          <p:blipFill>
            <a:blip r:embed="rId4" cstate="screen"/>
            <a:srcRect/>
            <a:stretch>
              <a:fillRect/>
            </a:stretch>
          </p:blipFill>
          <p:spPr bwMode="auto">
            <a:xfrm>
              <a:off x="-1523065" y="1311398"/>
              <a:ext cx="1128255" cy="3525054"/>
            </a:xfrm>
            <a:prstGeom prst="rect">
              <a:avLst/>
            </a:prstGeom>
            <a:noFill/>
          </p:spPr>
        </p:pic>
        <p:pic>
          <p:nvPicPr>
            <p:cNvPr id="4099" name="Picture 3" descr="C:\MOTOROLA\AAAAAAAAAA\Marketing Projects\XT400 Uprev\RMU2080 RVA50 XT420 nondisp 3 4 left.jpg"/>
            <p:cNvPicPr>
              <a:picLocks noChangeAspect="1" noChangeArrowheads="1"/>
            </p:cNvPicPr>
            <p:nvPr/>
          </p:nvPicPr>
          <p:blipFill>
            <a:blip r:embed="rId5" cstate="screen"/>
            <a:srcRect/>
            <a:stretch>
              <a:fillRect/>
            </a:stretch>
          </p:blipFill>
          <p:spPr bwMode="auto">
            <a:xfrm>
              <a:off x="762094" y="1290444"/>
              <a:ext cx="1117235" cy="3546008"/>
            </a:xfrm>
            <a:prstGeom prst="rect">
              <a:avLst/>
            </a:prstGeom>
            <a:noFill/>
          </p:spPr>
        </p:pic>
        <p:pic>
          <p:nvPicPr>
            <p:cNvPr id="4101" name="Picture 5" descr="C:\MOTOROLA\AAAAAAAAAA\Marketing Projects\XT400 Uprev\RMU2080 RVA50 XT420 nondisp back.jpg"/>
            <p:cNvPicPr>
              <a:picLocks noChangeAspect="1" noChangeArrowheads="1"/>
            </p:cNvPicPr>
            <p:nvPr/>
          </p:nvPicPr>
          <p:blipFill>
            <a:blip r:embed="rId6" cstate="screen"/>
            <a:srcRect/>
            <a:stretch>
              <a:fillRect/>
            </a:stretch>
          </p:blipFill>
          <p:spPr bwMode="auto">
            <a:xfrm>
              <a:off x="-385246" y="1303744"/>
              <a:ext cx="1095384" cy="3433634"/>
            </a:xfrm>
            <a:prstGeom prst="rect">
              <a:avLst/>
            </a:prstGeom>
            <a:noFill/>
          </p:spPr>
        </p:pic>
      </p:grpSp>
      <p:pic>
        <p:nvPicPr>
          <p:cNvPr id="41" name="Picture 2" descr="C:\MOTOROLA\AAAAAAAAAA\Marketing Projects\XT400 Uprev\RMU2080 RVA50 XT420 nondisp front.jpg"/>
          <p:cNvPicPr>
            <a:picLocks noChangeAspect="1" noChangeArrowheads="1"/>
          </p:cNvPicPr>
          <p:nvPr/>
        </p:nvPicPr>
        <p:blipFill>
          <a:blip r:embed="rId7" cstate="screen"/>
          <a:srcRect/>
          <a:stretch>
            <a:fillRect/>
          </a:stretch>
        </p:blipFill>
        <p:spPr bwMode="auto">
          <a:xfrm>
            <a:off x="1298384" y="1273910"/>
            <a:ext cx="1125466" cy="3438069"/>
          </a:xfrm>
          <a:prstGeom prst="rect">
            <a:avLst/>
          </a:prstGeom>
          <a:noFill/>
        </p:spPr>
      </p:pic>
      <p:cxnSp>
        <p:nvCxnSpPr>
          <p:cNvPr id="31" name="Straight Connector 30"/>
          <p:cNvCxnSpPr/>
          <p:nvPr/>
        </p:nvCxnSpPr>
        <p:spPr>
          <a:xfrm>
            <a:off x="1583944" y="1532466"/>
            <a:ext cx="144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pic>
        <p:nvPicPr>
          <p:cNvPr id="33" name="Picture 2" descr="http://compass.mot-solutions.com/doc/446911606/RM_RVA50_nondisp_no_knob_right.png"/>
          <p:cNvPicPr>
            <a:picLocks noChangeAspect="1" noChangeArrowheads="1"/>
          </p:cNvPicPr>
          <p:nvPr/>
        </p:nvPicPr>
        <p:blipFill>
          <a:blip r:embed="rId8" cstate="screen"/>
          <a:srcRect/>
          <a:stretch>
            <a:fillRect/>
          </a:stretch>
        </p:blipFill>
        <p:spPr bwMode="auto">
          <a:xfrm>
            <a:off x="4208272" y="1282192"/>
            <a:ext cx="822960" cy="3438144"/>
          </a:xfrm>
          <a:prstGeom prst="rect">
            <a:avLst/>
          </a:prstGeom>
          <a:noFill/>
          <a:ln w="9525">
            <a:noFill/>
            <a:miter lim="800000"/>
            <a:headEnd/>
            <a:tailEnd/>
          </a:ln>
        </p:spPr>
      </p:pic>
      <p:cxnSp>
        <p:nvCxnSpPr>
          <p:cNvPr id="36" name="Straight Connector 35"/>
          <p:cNvCxnSpPr/>
          <p:nvPr/>
        </p:nvCxnSpPr>
        <p:spPr>
          <a:xfrm>
            <a:off x="1921256" y="2363381"/>
            <a:ext cx="792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195068" y="2584696"/>
            <a:ext cx="396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005840" y="3016820"/>
            <a:ext cx="576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363450" y="3116226"/>
            <a:ext cx="18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877568" y="3411871"/>
            <a:ext cx="684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1069340" y="2723461"/>
            <a:ext cx="972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3981450" y="4304420"/>
            <a:ext cx="36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37608" y="3083541"/>
            <a:ext cx="288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37608" y="3592225"/>
            <a:ext cx="288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737608" y="3829101"/>
            <a:ext cx="288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sp>
        <p:nvSpPr>
          <p:cNvPr id="35" name="Text Box 62"/>
          <p:cNvSpPr txBox="1">
            <a:spLocks noChangeArrowheads="1"/>
          </p:cNvSpPr>
          <p:nvPr/>
        </p:nvSpPr>
        <p:spPr bwMode="auto">
          <a:xfrm>
            <a:off x="5048433" y="3448225"/>
            <a:ext cx="1008000" cy="288000"/>
          </a:xfrm>
          <a:prstGeom prst="rect">
            <a:avLst/>
          </a:prstGeom>
          <a:noFill/>
          <a:ln w="9525">
            <a:noFill/>
            <a:miter lim="800000"/>
            <a:headEnd/>
            <a:tailEnd/>
          </a:ln>
        </p:spPr>
        <p:txBody>
          <a:bodyPr wrap="none" lIns="0" tIns="0" rIns="0" bIns="0" anchor="ctr" anchorCtr="0">
            <a:noAutofit/>
          </a:bodyPr>
          <a:lstStyle/>
          <a:p>
            <a:r>
              <a:rPr lang="en-GB" sz="1200" dirty="0" smtClean="0">
                <a:solidFill>
                  <a:srgbClr val="ED5C2A"/>
                </a:solidFill>
                <a:latin typeface="Arial" pitchFamily="34" charset="0"/>
                <a:cs typeface="Arial" pitchFamily="34" charset="0"/>
              </a:rPr>
              <a:t>Side Button 1*</a:t>
            </a:r>
            <a:endParaRPr lang="en-GB" sz="1200" dirty="0">
              <a:solidFill>
                <a:srgbClr val="ED5C2A"/>
              </a:solidFill>
              <a:latin typeface="Arial" pitchFamily="34" charset="0"/>
              <a:cs typeface="Arial" pitchFamily="34" charset="0"/>
            </a:endParaRPr>
          </a:p>
        </p:txBody>
      </p:sp>
      <p:sp>
        <p:nvSpPr>
          <p:cNvPr id="39" name="Text Box 65"/>
          <p:cNvSpPr txBox="1">
            <a:spLocks noChangeArrowheads="1"/>
          </p:cNvSpPr>
          <p:nvPr/>
        </p:nvSpPr>
        <p:spPr bwMode="auto">
          <a:xfrm>
            <a:off x="5048433" y="3695865"/>
            <a:ext cx="1008000" cy="288000"/>
          </a:xfrm>
          <a:prstGeom prst="rect">
            <a:avLst/>
          </a:prstGeom>
          <a:noFill/>
          <a:ln w="9525">
            <a:noFill/>
            <a:miter lim="800000"/>
            <a:headEnd/>
            <a:tailEnd/>
          </a:ln>
        </p:spPr>
        <p:txBody>
          <a:bodyPr wrap="none" lIns="0" tIns="0" rIns="0" bIns="0" anchor="ctr" anchorCtr="0">
            <a:noAutofit/>
          </a:bodyPr>
          <a:lstStyle/>
          <a:p>
            <a:r>
              <a:rPr lang="en-GB" sz="1200" dirty="0" smtClean="0">
                <a:solidFill>
                  <a:srgbClr val="ED5C2A"/>
                </a:solidFill>
                <a:latin typeface="Arial" pitchFamily="34" charset="0"/>
                <a:cs typeface="Arial" pitchFamily="34" charset="0"/>
              </a:rPr>
              <a:t>Side Button 2*</a:t>
            </a:r>
          </a:p>
        </p:txBody>
      </p:sp>
      <p:sp>
        <p:nvSpPr>
          <p:cNvPr id="43" name="Text Box 65"/>
          <p:cNvSpPr txBox="1">
            <a:spLocks noChangeArrowheads="1"/>
          </p:cNvSpPr>
          <p:nvPr/>
        </p:nvSpPr>
        <p:spPr bwMode="auto">
          <a:xfrm>
            <a:off x="1995828" y="4999500"/>
            <a:ext cx="3996000" cy="144000"/>
          </a:xfrm>
          <a:prstGeom prst="rect">
            <a:avLst/>
          </a:prstGeom>
          <a:noFill/>
          <a:ln w="9525">
            <a:noFill/>
            <a:miter lim="800000"/>
            <a:headEnd/>
            <a:tailEnd/>
          </a:ln>
        </p:spPr>
        <p:txBody>
          <a:bodyPr wrap="none" lIns="0" tIns="0" rIns="0" bIns="0" anchor="ctr" anchorCtr="0">
            <a:noAutofit/>
          </a:bodyPr>
          <a:lstStyle/>
          <a:p>
            <a:r>
              <a:rPr lang="en-GB" sz="600" dirty="0" smtClean="0">
                <a:solidFill>
                  <a:srgbClr val="ED5C2A"/>
                </a:solidFill>
                <a:latin typeface="Arial" pitchFamily="34" charset="0"/>
                <a:cs typeface="Arial" pitchFamily="34" charset="0"/>
              </a:rPr>
              <a:t>* Side buttons can be programmed for Monitor, Scan/Nuisance Channel Delete, Call Tone, Scramble  or No Operation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MOTOROLA\AAAAAAAAAA\Marketing Projects\XT400 Uprev\RMU2080d XT460 RVA50 disp 3 4 right.jpg"/>
          <p:cNvPicPr>
            <a:picLocks noChangeAspect="1" noChangeArrowheads="1"/>
          </p:cNvPicPr>
          <p:nvPr/>
        </p:nvPicPr>
        <p:blipFill>
          <a:blip r:embed="rId2" cstate="screen">
            <a:clrChange>
              <a:clrFrom>
                <a:srgbClr val="FFFFFF"/>
              </a:clrFrom>
              <a:clrTo>
                <a:srgbClr val="FFFFFF">
                  <a:alpha val="0"/>
                </a:srgbClr>
              </a:clrTo>
            </a:clrChange>
          </a:blip>
          <a:srcRect/>
          <a:stretch>
            <a:fillRect/>
          </a:stretch>
        </p:blipFill>
        <p:spPr bwMode="auto">
          <a:xfrm>
            <a:off x="9520" y="3938384"/>
            <a:ext cx="367200" cy="1196127"/>
          </a:xfrm>
          <a:prstGeom prst="rect">
            <a:avLst/>
          </a:prstGeom>
          <a:noFill/>
        </p:spPr>
      </p:pic>
      <p:pic>
        <p:nvPicPr>
          <p:cNvPr id="5125" name="Picture 5" descr="C:\MOTOROLA\AAAAAAAAAA\Marketing Projects\XT400 Uprev\RMU2080d XT460 RVA50 disp 3 4 left.jpg"/>
          <p:cNvPicPr>
            <a:picLocks noChangeAspect="1" noChangeArrowheads="1"/>
          </p:cNvPicPr>
          <p:nvPr/>
        </p:nvPicPr>
        <p:blipFill>
          <a:blip r:embed="rId3" cstate="screen">
            <a:clrChange>
              <a:clrFrom>
                <a:srgbClr val="FFFFFF"/>
              </a:clrFrom>
              <a:clrTo>
                <a:srgbClr val="FFFFFF">
                  <a:alpha val="0"/>
                </a:srgbClr>
              </a:clrTo>
            </a:clrChange>
          </a:blip>
          <a:srcRect/>
          <a:stretch>
            <a:fillRect/>
          </a:stretch>
        </p:blipFill>
        <p:spPr bwMode="auto">
          <a:xfrm>
            <a:off x="785813" y="3935683"/>
            <a:ext cx="378000" cy="1201557"/>
          </a:xfrm>
          <a:prstGeom prst="rect">
            <a:avLst/>
          </a:prstGeom>
          <a:noFill/>
        </p:spPr>
      </p:pic>
      <p:grpSp>
        <p:nvGrpSpPr>
          <p:cNvPr id="43" name="Group 42"/>
          <p:cNvGrpSpPr>
            <a:grpSpLocks noChangeAspect="1"/>
          </p:cNvGrpSpPr>
          <p:nvPr/>
        </p:nvGrpSpPr>
        <p:grpSpPr>
          <a:xfrm>
            <a:off x="1184594" y="889019"/>
            <a:ext cx="4499580" cy="3954366"/>
            <a:chOff x="1153345" y="965200"/>
            <a:chExt cx="6242818" cy="5486400"/>
          </a:xfrm>
        </p:grpSpPr>
        <p:pic>
          <p:nvPicPr>
            <p:cNvPr id="35" name="Picture 2" descr="http://compass.mot-solutions.com/doc/446909121/RM_XT460_RVA50_disp_right.png"/>
            <p:cNvPicPr>
              <a:picLocks noChangeAspect="1" noChangeArrowheads="1"/>
            </p:cNvPicPr>
            <p:nvPr/>
          </p:nvPicPr>
          <p:blipFill>
            <a:blip r:embed="rId4" cstate="screen"/>
            <a:srcRect/>
            <a:stretch>
              <a:fillRect/>
            </a:stretch>
          </p:blipFill>
          <p:spPr bwMode="auto">
            <a:xfrm>
              <a:off x="4503738" y="965200"/>
              <a:ext cx="2892425" cy="5486400"/>
            </a:xfrm>
            <a:prstGeom prst="rect">
              <a:avLst/>
            </a:prstGeom>
            <a:noFill/>
            <a:ln w="9525">
              <a:noFill/>
              <a:miter lim="800000"/>
              <a:headEnd/>
              <a:tailEnd/>
            </a:ln>
          </p:spPr>
        </p:pic>
        <p:pic>
          <p:nvPicPr>
            <p:cNvPr id="39" name="Picture 2" descr="C:\Users\evp005\AppData\Local\Microsoft\Windows\Temporary Internet Files\Content.Outlook\Y0IEGY6I\RM Series XT400 RVA50 family front (2).png"/>
            <p:cNvPicPr>
              <a:picLocks noChangeAspect="1" noChangeArrowheads="1"/>
            </p:cNvPicPr>
            <p:nvPr/>
          </p:nvPicPr>
          <p:blipFill>
            <a:blip r:embed="rId5" cstate="screen"/>
            <a:srcRect/>
            <a:stretch>
              <a:fillRect/>
            </a:stretch>
          </p:blipFill>
          <p:spPr bwMode="auto">
            <a:xfrm>
              <a:off x="1153345" y="1371600"/>
              <a:ext cx="2160579" cy="5029199"/>
            </a:xfrm>
            <a:prstGeom prst="rect">
              <a:avLst/>
            </a:prstGeom>
            <a:noFill/>
            <a:ln w="9525">
              <a:noFill/>
              <a:miter lim="800000"/>
              <a:headEnd/>
              <a:tailEnd/>
            </a:ln>
          </p:spPr>
        </p:pic>
      </p:grpSp>
      <p:pic>
        <p:nvPicPr>
          <p:cNvPr id="5123" name="Picture 3" descr="C:\MOTOROLA\AAAAAAAAAA\Marketing Projects\XT400 Uprev\Motorola - TTC case study-HR-148.jpg"/>
          <p:cNvPicPr>
            <a:picLocks noChangeAspect="1" noChangeArrowheads="1"/>
          </p:cNvPicPr>
          <p:nvPr/>
        </p:nvPicPr>
        <p:blipFill>
          <a:blip r:embed="rId6" cstate="screen"/>
          <a:srcRect/>
          <a:stretch>
            <a:fillRect/>
          </a:stretch>
        </p:blipFill>
        <p:spPr bwMode="auto">
          <a:xfrm>
            <a:off x="6083300" y="-900"/>
            <a:ext cx="3060700" cy="5144400"/>
          </a:xfrm>
          <a:prstGeom prst="rect">
            <a:avLst/>
          </a:prstGeom>
          <a:noFill/>
        </p:spPr>
      </p:pic>
      <p:sp>
        <p:nvSpPr>
          <p:cNvPr id="21" name="Text Box 50"/>
          <p:cNvSpPr txBox="1">
            <a:spLocks noChangeArrowheads="1"/>
          </p:cNvSpPr>
          <p:nvPr/>
        </p:nvSpPr>
        <p:spPr bwMode="auto">
          <a:xfrm>
            <a:off x="2499634" y="2972226"/>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Accessory Connector</a:t>
            </a:r>
            <a:endParaRPr lang="en-GB" sz="1200" dirty="0">
              <a:solidFill>
                <a:srgbClr val="ED5C2A"/>
              </a:solidFill>
              <a:latin typeface="Arial" pitchFamily="34" charset="0"/>
              <a:cs typeface="Arial" pitchFamily="34" charset="0"/>
            </a:endParaRPr>
          </a:p>
        </p:txBody>
      </p:sp>
      <p:pic>
        <p:nvPicPr>
          <p:cNvPr id="6" name="Picture 5" descr="Emsignia_Green.png"/>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5" name="Shape 162"/>
          <p:cNvSpPr txBox="1">
            <a:spLocks/>
          </p:cNvSpPr>
          <p:nvPr/>
        </p:nvSpPr>
        <p:spPr>
          <a:xfrm>
            <a:off x="359840" y="482318"/>
            <a:ext cx="666050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XT460 NON-DISPLAY RADIO</a:t>
            </a:r>
          </a:p>
        </p:txBody>
      </p:sp>
      <p:sp>
        <p:nvSpPr>
          <p:cNvPr id="10" name="Text Box 35"/>
          <p:cNvSpPr txBox="1">
            <a:spLocks noChangeArrowheads="1"/>
          </p:cNvSpPr>
          <p:nvPr/>
        </p:nvSpPr>
        <p:spPr bwMode="auto">
          <a:xfrm>
            <a:off x="2499634" y="3267871"/>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Rugged Speaker Grill</a:t>
            </a:r>
            <a:endParaRPr lang="en-GB" sz="1200" dirty="0">
              <a:solidFill>
                <a:srgbClr val="ED5C2A"/>
              </a:solidFill>
              <a:latin typeface="Arial" pitchFamily="34" charset="0"/>
              <a:cs typeface="Arial" pitchFamily="34" charset="0"/>
            </a:endParaRPr>
          </a:p>
        </p:txBody>
      </p:sp>
      <p:sp>
        <p:nvSpPr>
          <p:cNvPr id="13" name="Text Box 38"/>
          <p:cNvSpPr txBox="1">
            <a:spLocks noChangeArrowheads="1"/>
          </p:cNvSpPr>
          <p:nvPr/>
        </p:nvSpPr>
        <p:spPr bwMode="auto">
          <a:xfrm>
            <a:off x="10200" y="2872820"/>
            <a:ext cx="111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Microphone</a:t>
            </a:r>
            <a:endParaRPr lang="en-GB" sz="1200" dirty="0">
              <a:solidFill>
                <a:srgbClr val="ED5C2A"/>
              </a:solidFill>
              <a:latin typeface="Arial" pitchFamily="34" charset="0"/>
              <a:cs typeface="Arial" pitchFamily="34" charset="0"/>
            </a:endParaRPr>
          </a:p>
        </p:txBody>
      </p:sp>
      <p:sp>
        <p:nvSpPr>
          <p:cNvPr id="18" name="Text Box 47"/>
          <p:cNvSpPr txBox="1">
            <a:spLocks noChangeArrowheads="1"/>
          </p:cNvSpPr>
          <p:nvPr/>
        </p:nvSpPr>
        <p:spPr bwMode="auto">
          <a:xfrm>
            <a:off x="2499634" y="1388466"/>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Antenna</a:t>
            </a:r>
            <a:endParaRPr lang="en-GB" sz="1200" dirty="0">
              <a:solidFill>
                <a:srgbClr val="ED5C2A"/>
              </a:solidFill>
              <a:latin typeface="Arial" pitchFamily="34" charset="0"/>
              <a:cs typeface="Arial" pitchFamily="34" charset="0"/>
            </a:endParaRPr>
          </a:p>
        </p:txBody>
      </p:sp>
      <p:sp>
        <p:nvSpPr>
          <p:cNvPr id="19" name="Text Box 48"/>
          <p:cNvSpPr txBox="1">
            <a:spLocks noChangeArrowheads="1"/>
          </p:cNvSpPr>
          <p:nvPr/>
        </p:nvSpPr>
        <p:spPr bwMode="auto">
          <a:xfrm>
            <a:off x="2499634" y="2440696"/>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On/Off Volume Knob</a:t>
            </a:r>
            <a:endParaRPr lang="en-GB" sz="1200" dirty="0">
              <a:solidFill>
                <a:srgbClr val="ED5C2A"/>
              </a:solidFill>
              <a:latin typeface="Arial" pitchFamily="34" charset="0"/>
              <a:cs typeface="Arial" pitchFamily="34" charset="0"/>
            </a:endParaRPr>
          </a:p>
        </p:txBody>
      </p:sp>
      <p:sp>
        <p:nvSpPr>
          <p:cNvPr id="20" name="Text Box 49"/>
          <p:cNvSpPr txBox="1">
            <a:spLocks noChangeArrowheads="1"/>
          </p:cNvSpPr>
          <p:nvPr/>
        </p:nvSpPr>
        <p:spPr bwMode="auto">
          <a:xfrm>
            <a:off x="10200" y="2579461"/>
            <a:ext cx="111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LED Indicator</a:t>
            </a:r>
            <a:endParaRPr lang="en-GB" sz="1200" dirty="0">
              <a:solidFill>
                <a:srgbClr val="ED5C2A"/>
              </a:solidFill>
              <a:latin typeface="Arial" pitchFamily="34" charset="0"/>
              <a:cs typeface="Arial" pitchFamily="34" charset="0"/>
            </a:endParaRPr>
          </a:p>
        </p:txBody>
      </p:sp>
      <p:sp>
        <p:nvSpPr>
          <p:cNvPr id="23" name="Text Box 56"/>
          <p:cNvSpPr txBox="1">
            <a:spLocks noChangeArrowheads="1"/>
          </p:cNvSpPr>
          <p:nvPr/>
        </p:nvSpPr>
        <p:spPr bwMode="auto">
          <a:xfrm>
            <a:off x="5194108" y="4160420"/>
            <a:ext cx="792000" cy="288000"/>
          </a:xfrm>
          <a:prstGeom prst="rect">
            <a:avLst/>
          </a:prstGeom>
          <a:noFill/>
          <a:ln w="9525">
            <a:noFill/>
            <a:miter lim="800000"/>
            <a:headEnd/>
            <a:tailEnd/>
          </a:ln>
        </p:spPr>
        <p:txBody>
          <a:bodyPr wrap="none" lIns="0" tIns="0" rIns="0" bIns="0" anchor="ctr" anchorCtr="0">
            <a:noAutofit/>
          </a:bodyPr>
          <a:lstStyle/>
          <a:p>
            <a:r>
              <a:rPr lang="en-GB" sz="1200" dirty="0" smtClean="0">
                <a:solidFill>
                  <a:srgbClr val="ED5C2A"/>
                </a:solidFill>
                <a:latin typeface="Arial" pitchFamily="34" charset="0"/>
                <a:cs typeface="Arial" pitchFamily="34" charset="0"/>
              </a:rPr>
              <a:t>Lithium Ion </a:t>
            </a:r>
          </a:p>
          <a:p>
            <a:r>
              <a:rPr lang="en-GB" sz="1200" dirty="0" smtClean="0">
                <a:solidFill>
                  <a:srgbClr val="ED5C2A"/>
                </a:solidFill>
                <a:latin typeface="Arial" pitchFamily="34" charset="0"/>
                <a:cs typeface="Arial" pitchFamily="34" charset="0"/>
              </a:rPr>
              <a:t>Battery</a:t>
            </a:r>
            <a:endParaRPr lang="en-GB" sz="1200" dirty="0">
              <a:solidFill>
                <a:srgbClr val="ED5C2A"/>
              </a:solidFill>
              <a:latin typeface="Arial" pitchFamily="34" charset="0"/>
              <a:cs typeface="Arial" pitchFamily="34" charset="0"/>
            </a:endParaRPr>
          </a:p>
        </p:txBody>
      </p:sp>
      <p:sp>
        <p:nvSpPr>
          <p:cNvPr id="32" name="Text Box 48"/>
          <p:cNvSpPr txBox="1">
            <a:spLocks noChangeArrowheads="1"/>
          </p:cNvSpPr>
          <p:nvPr/>
        </p:nvSpPr>
        <p:spPr bwMode="auto">
          <a:xfrm>
            <a:off x="2499634" y="2219381"/>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Channel Selector</a:t>
            </a:r>
            <a:endParaRPr lang="en-GB" sz="1200" dirty="0">
              <a:solidFill>
                <a:srgbClr val="ED5C2A"/>
              </a:solidFill>
              <a:latin typeface="Arial" pitchFamily="34" charset="0"/>
              <a:cs typeface="Arial" pitchFamily="34" charset="0"/>
            </a:endParaRPr>
          </a:p>
        </p:txBody>
      </p:sp>
      <p:pic>
        <p:nvPicPr>
          <p:cNvPr id="4101" name="Picture 5" descr="C:\MOTOROLA\AAAAAAAAAA\Marketing Projects\XT400 Uprev\RMU2080 RVA50 XT420 nondisp back.jpg"/>
          <p:cNvPicPr>
            <a:picLocks noChangeAspect="1" noChangeArrowheads="1"/>
          </p:cNvPicPr>
          <p:nvPr/>
        </p:nvPicPr>
        <p:blipFill>
          <a:blip r:embed="rId8" cstate="screen"/>
          <a:srcRect/>
          <a:stretch>
            <a:fillRect/>
          </a:stretch>
        </p:blipFill>
        <p:spPr bwMode="auto">
          <a:xfrm>
            <a:off x="391209" y="3928873"/>
            <a:ext cx="376618" cy="1180563"/>
          </a:xfrm>
          <a:prstGeom prst="rect">
            <a:avLst/>
          </a:prstGeom>
          <a:noFill/>
        </p:spPr>
      </p:pic>
      <p:cxnSp>
        <p:nvCxnSpPr>
          <p:cNvPr id="31" name="Straight Connector 30"/>
          <p:cNvCxnSpPr/>
          <p:nvPr/>
        </p:nvCxnSpPr>
        <p:spPr>
          <a:xfrm>
            <a:off x="1583944" y="1532466"/>
            <a:ext cx="144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921256" y="2363381"/>
            <a:ext cx="792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195068" y="2584696"/>
            <a:ext cx="396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005840" y="3016820"/>
            <a:ext cx="576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363450" y="3116226"/>
            <a:ext cx="18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877568" y="3411871"/>
            <a:ext cx="684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1069340" y="2723461"/>
            <a:ext cx="972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341450" y="4304420"/>
            <a:ext cx="828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sp>
        <p:nvSpPr>
          <p:cNvPr id="44" name="Text Box 19"/>
          <p:cNvSpPr txBox="1">
            <a:spLocks noChangeArrowheads="1"/>
          </p:cNvSpPr>
          <p:nvPr/>
        </p:nvSpPr>
        <p:spPr bwMode="auto">
          <a:xfrm>
            <a:off x="2499634" y="3914745"/>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Menu button</a:t>
            </a:r>
          </a:p>
          <a:p>
            <a:pPr algn="ctr"/>
            <a:r>
              <a:rPr lang="en-GB" sz="800" dirty="0" smtClean="0">
                <a:solidFill>
                  <a:srgbClr val="ED5C2A"/>
                </a:solidFill>
                <a:latin typeface="Arial" pitchFamily="34" charset="0"/>
                <a:cs typeface="Arial" pitchFamily="34" charset="0"/>
              </a:rPr>
              <a:t>Use to lock keypad</a:t>
            </a:r>
            <a:endParaRPr lang="en-GB" sz="800" dirty="0">
              <a:solidFill>
                <a:srgbClr val="ED5C2A"/>
              </a:solidFill>
              <a:latin typeface="Arial" pitchFamily="34" charset="0"/>
              <a:cs typeface="Arial" pitchFamily="34" charset="0"/>
            </a:endParaRPr>
          </a:p>
        </p:txBody>
      </p:sp>
      <p:sp>
        <p:nvSpPr>
          <p:cNvPr id="46" name="Text Box 41"/>
          <p:cNvSpPr txBox="1">
            <a:spLocks noChangeArrowheads="1"/>
          </p:cNvSpPr>
          <p:nvPr/>
        </p:nvSpPr>
        <p:spPr bwMode="auto">
          <a:xfrm>
            <a:off x="2499634" y="4344908"/>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Front Buttons</a:t>
            </a:r>
          </a:p>
          <a:p>
            <a:pPr algn="ctr"/>
            <a:r>
              <a:rPr lang="en-GB" sz="800" dirty="0" smtClean="0">
                <a:solidFill>
                  <a:srgbClr val="ED5C2A"/>
                </a:solidFill>
                <a:latin typeface="Arial" pitchFamily="34" charset="0"/>
                <a:cs typeface="Arial" pitchFamily="34" charset="0"/>
              </a:rPr>
              <a:t>Use &lt; and &gt; to scroll</a:t>
            </a:r>
          </a:p>
          <a:p>
            <a:pPr algn="ctr"/>
            <a:r>
              <a:rPr lang="en-GB" sz="800" dirty="0" smtClean="0">
                <a:solidFill>
                  <a:srgbClr val="ED5C2A"/>
                </a:solidFill>
                <a:latin typeface="Arial" pitchFamily="34" charset="0"/>
                <a:cs typeface="Arial" pitchFamily="34" charset="0"/>
              </a:rPr>
              <a:t>up/down menu settings</a:t>
            </a:r>
          </a:p>
        </p:txBody>
      </p:sp>
      <p:sp>
        <p:nvSpPr>
          <p:cNvPr id="49" name="Text Box 35"/>
          <p:cNvSpPr txBox="1">
            <a:spLocks noChangeArrowheads="1"/>
          </p:cNvSpPr>
          <p:nvPr/>
        </p:nvSpPr>
        <p:spPr bwMode="auto">
          <a:xfrm>
            <a:off x="2499634" y="3579890"/>
            <a:ext cx="1656000" cy="288000"/>
          </a:xfrm>
          <a:prstGeom prst="rect">
            <a:avLst/>
          </a:prstGeom>
          <a:noFill/>
          <a:ln w="9525">
            <a:noFill/>
            <a:miter lim="800000"/>
            <a:headEnd/>
            <a:tailEnd/>
          </a:ln>
        </p:spPr>
        <p:txBody>
          <a:bodyPr wrap="none" lIns="0" tIns="0" rIns="0" bIns="0" anchor="ctr" anchorCtr="0">
            <a:noAutofit/>
          </a:bodyPr>
          <a:lstStyle/>
          <a:p>
            <a:pPr algn="ctr"/>
            <a:r>
              <a:rPr lang="en-GB" sz="1200" dirty="0" smtClean="0">
                <a:solidFill>
                  <a:srgbClr val="ED5C2A"/>
                </a:solidFill>
                <a:latin typeface="Arial" pitchFamily="34" charset="0"/>
                <a:cs typeface="Arial" pitchFamily="34" charset="0"/>
              </a:rPr>
              <a:t>LCD Display</a:t>
            </a:r>
          </a:p>
        </p:txBody>
      </p:sp>
      <p:cxnSp>
        <p:nvCxnSpPr>
          <p:cNvPr id="51" name="Straight Connector 50"/>
          <p:cNvCxnSpPr/>
          <p:nvPr/>
        </p:nvCxnSpPr>
        <p:spPr>
          <a:xfrm>
            <a:off x="2163314" y="3723890"/>
            <a:ext cx="72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864868" y="4011950"/>
            <a:ext cx="998321" cy="0"/>
          </a:xfrm>
          <a:prstGeom prst="line">
            <a:avLst/>
          </a:prstGeom>
          <a:ln w="19050">
            <a:solidFill>
              <a:srgbClr val="ED5C2A"/>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1864868" y="4002425"/>
            <a:ext cx="0" cy="10800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642364" y="4231025"/>
            <a:ext cx="0" cy="14400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1639189" y="4368675"/>
            <a:ext cx="1206000" cy="0"/>
          </a:xfrm>
          <a:prstGeom prst="line">
            <a:avLst/>
          </a:prstGeom>
          <a:ln w="19050">
            <a:solidFill>
              <a:srgbClr val="ED5C2A"/>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105914" y="4231025"/>
            <a:ext cx="0" cy="14400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sp>
        <p:nvSpPr>
          <p:cNvPr id="57" name="Text Box 59"/>
          <p:cNvSpPr txBox="1">
            <a:spLocks noChangeArrowheads="1"/>
          </p:cNvSpPr>
          <p:nvPr/>
        </p:nvSpPr>
        <p:spPr bwMode="auto">
          <a:xfrm>
            <a:off x="5048433" y="2939541"/>
            <a:ext cx="1008000" cy="288000"/>
          </a:xfrm>
          <a:prstGeom prst="rect">
            <a:avLst/>
          </a:prstGeom>
          <a:noFill/>
          <a:ln w="9525">
            <a:noFill/>
            <a:miter lim="800000"/>
            <a:headEnd/>
            <a:tailEnd/>
          </a:ln>
        </p:spPr>
        <p:txBody>
          <a:bodyPr wrap="none" lIns="0" tIns="0" rIns="0" bIns="0" anchor="ctr" anchorCtr="0">
            <a:noAutofit/>
          </a:bodyPr>
          <a:lstStyle/>
          <a:p>
            <a:r>
              <a:rPr lang="en-GB" sz="1200" dirty="0" smtClean="0">
                <a:solidFill>
                  <a:srgbClr val="ED5C2A"/>
                </a:solidFill>
                <a:latin typeface="Arial" pitchFamily="34" charset="0"/>
                <a:cs typeface="Arial" pitchFamily="34" charset="0"/>
              </a:rPr>
              <a:t>PTT (Push-</a:t>
            </a:r>
          </a:p>
          <a:p>
            <a:r>
              <a:rPr lang="en-GB" sz="1200" dirty="0" smtClean="0">
                <a:solidFill>
                  <a:srgbClr val="ED5C2A"/>
                </a:solidFill>
                <a:latin typeface="Arial" pitchFamily="34" charset="0"/>
                <a:cs typeface="Arial" pitchFamily="34" charset="0"/>
              </a:rPr>
              <a:t>to-Talk) Button</a:t>
            </a:r>
            <a:endParaRPr lang="en-GB" sz="1200" dirty="0">
              <a:solidFill>
                <a:srgbClr val="ED5C2A"/>
              </a:solidFill>
              <a:latin typeface="Arial" pitchFamily="34" charset="0"/>
              <a:cs typeface="Arial" pitchFamily="34" charset="0"/>
            </a:endParaRPr>
          </a:p>
        </p:txBody>
      </p:sp>
      <p:cxnSp>
        <p:nvCxnSpPr>
          <p:cNvPr id="60" name="Straight Connector 59"/>
          <p:cNvCxnSpPr/>
          <p:nvPr/>
        </p:nvCxnSpPr>
        <p:spPr>
          <a:xfrm>
            <a:off x="4737608" y="3083541"/>
            <a:ext cx="288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737608" y="3592225"/>
            <a:ext cx="288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4737608" y="3829101"/>
            <a:ext cx="288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sp>
        <p:nvSpPr>
          <p:cNvPr id="64" name="Text Box 62"/>
          <p:cNvSpPr txBox="1">
            <a:spLocks noChangeArrowheads="1"/>
          </p:cNvSpPr>
          <p:nvPr/>
        </p:nvSpPr>
        <p:spPr bwMode="auto">
          <a:xfrm>
            <a:off x="5048433" y="3448225"/>
            <a:ext cx="1008000" cy="288000"/>
          </a:xfrm>
          <a:prstGeom prst="rect">
            <a:avLst/>
          </a:prstGeom>
          <a:noFill/>
          <a:ln w="9525">
            <a:noFill/>
            <a:miter lim="800000"/>
            <a:headEnd/>
            <a:tailEnd/>
          </a:ln>
        </p:spPr>
        <p:txBody>
          <a:bodyPr wrap="none" lIns="0" tIns="0" rIns="0" bIns="0" anchor="ctr" anchorCtr="0">
            <a:noAutofit/>
          </a:bodyPr>
          <a:lstStyle/>
          <a:p>
            <a:r>
              <a:rPr lang="en-GB" sz="1200" dirty="0" smtClean="0">
                <a:solidFill>
                  <a:srgbClr val="ED5C2A"/>
                </a:solidFill>
                <a:latin typeface="Arial" pitchFamily="34" charset="0"/>
                <a:cs typeface="Arial" pitchFamily="34" charset="0"/>
              </a:rPr>
              <a:t>Side Button 1*</a:t>
            </a:r>
            <a:endParaRPr lang="en-GB" sz="1200" dirty="0">
              <a:solidFill>
                <a:srgbClr val="ED5C2A"/>
              </a:solidFill>
              <a:latin typeface="Arial" pitchFamily="34" charset="0"/>
              <a:cs typeface="Arial" pitchFamily="34" charset="0"/>
            </a:endParaRPr>
          </a:p>
        </p:txBody>
      </p:sp>
      <p:sp>
        <p:nvSpPr>
          <p:cNvPr id="65" name="Text Box 65"/>
          <p:cNvSpPr txBox="1">
            <a:spLocks noChangeArrowheads="1"/>
          </p:cNvSpPr>
          <p:nvPr/>
        </p:nvSpPr>
        <p:spPr bwMode="auto">
          <a:xfrm>
            <a:off x="5048433" y="3695865"/>
            <a:ext cx="1008000" cy="288000"/>
          </a:xfrm>
          <a:prstGeom prst="rect">
            <a:avLst/>
          </a:prstGeom>
          <a:noFill/>
          <a:ln w="9525">
            <a:noFill/>
            <a:miter lim="800000"/>
            <a:headEnd/>
            <a:tailEnd/>
          </a:ln>
        </p:spPr>
        <p:txBody>
          <a:bodyPr wrap="none" lIns="0" tIns="0" rIns="0" bIns="0" anchor="ctr" anchorCtr="0">
            <a:noAutofit/>
          </a:bodyPr>
          <a:lstStyle/>
          <a:p>
            <a:r>
              <a:rPr lang="en-GB" sz="1200" dirty="0" smtClean="0">
                <a:solidFill>
                  <a:srgbClr val="ED5C2A"/>
                </a:solidFill>
                <a:latin typeface="Arial" pitchFamily="34" charset="0"/>
                <a:cs typeface="Arial" pitchFamily="34" charset="0"/>
              </a:rPr>
              <a:t>Side Button 2*</a:t>
            </a:r>
          </a:p>
        </p:txBody>
      </p:sp>
      <p:sp>
        <p:nvSpPr>
          <p:cNvPr id="66" name="Text Box 65"/>
          <p:cNvSpPr txBox="1">
            <a:spLocks noChangeArrowheads="1"/>
          </p:cNvSpPr>
          <p:nvPr/>
        </p:nvSpPr>
        <p:spPr bwMode="auto">
          <a:xfrm>
            <a:off x="1995828" y="4999500"/>
            <a:ext cx="3996000" cy="144000"/>
          </a:xfrm>
          <a:prstGeom prst="rect">
            <a:avLst/>
          </a:prstGeom>
          <a:noFill/>
          <a:ln w="9525">
            <a:noFill/>
            <a:miter lim="800000"/>
            <a:headEnd/>
            <a:tailEnd/>
          </a:ln>
        </p:spPr>
        <p:txBody>
          <a:bodyPr wrap="none" lIns="0" tIns="0" rIns="0" bIns="0" anchor="ctr" anchorCtr="0">
            <a:noAutofit/>
          </a:bodyPr>
          <a:lstStyle/>
          <a:p>
            <a:r>
              <a:rPr lang="en-GB" sz="600" dirty="0" smtClean="0">
                <a:solidFill>
                  <a:srgbClr val="ED5C2A"/>
                </a:solidFill>
                <a:latin typeface="Arial" pitchFamily="34" charset="0"/>
                <a:cs typeface="Arial" pitchFamily="34" charset="0"/>
              </a:rPr>
              <a:t>* Side buttons can be programmed for Monitor, Scan/Nuisance Channel Delete, Call Tone, Scramble  or No Operation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pic>
        <p:nvPicPr>
          <p:cNvPr id="6" name="Picture 5" descr="Emsignia_Green.png"/>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5" name="Shape 169"/>
          <p:cNvSpPr/>
          <p:nvPr/>
        </p:nvSpPr>
        <p:spPr>
          <a:xfrm>
            <a:off x="359840" y="1122434"/>
            <a:ext cx="3204000" cy="3672000"/>
          </a:xfrm>
          <a:prstGeom prst="rect">
            <a:avLst/>
          </a:prstGeom>
          <a:noFill/>
          <a:ln>
            <a:noFill/>
          </a:ln>
        </p:spPr>
        <p:txBody>
          <a:bodyPr lIns="91425" tIns="45700" rIns="0" bIns="45700" anchor="t" anchorCtr="0">
            <a:noAutofit/>
          </a:bodyPr>
          <a:lstStyle/>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16 Channels</a:t>
            </a:r>
            <a:r>
              <a:rPr lang="en-GB" sz="1600" baseline="30000" dirty="0" smtClean="0">
                <a:solidFill>
                  <a:srgbClr val="ED5C2A"/>
                </a:solidFill>
                <a:latin typeface="Arial" pitchFamily="34" charset="0"/>
                <a:ea typeface="Calibri"/>
                <a:cs typeface="Arial" pitchFamily="34" charset="0"/>
                <a:sym typeface="Calibri"/>
              </a:rPr>
              <a:t>1</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219 Privacy Codes</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Channel Voice Announcement</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Channel Voice Alias Via CPS</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Power Up Audio</a:t>
            </a:r>
          </a:p>
          <a:p>
            <a:pPr marL="723900" lvl="1" indent="-266700">
              <a:buClr>
                <a:srgbClr val="ED5C2A"/>
              </a:buClr>
              <a:buSzPct val="125000"/>
              <a:buFont typeface="Arial" pitchFamily="34" charset="0"/>
              <a:buChar char="•"/>
            </a:pPr>
            <a:r>
              <a:rPr lang="en-GB" sz="1400" dirty="0" smtClean="0">
                <a:solidFill>
                  <a:srgbClr val="ED5C2A"/>
                </a:solidFill>
                <a:latin typeface="Arial" pitchFamily="34" charset="0"/>
                <a:ea typeface="Calibri"/>
                <a:cs typeface="Arial" pitchFamily="34" charset="0"/>
                <a:sym typeface="Calibri"/>
              </a:rPr>
              <a:t>Tone Only + Channel</a:t>
            </a:r>
          </a:p>
          <a:p>
            <a:pPr marL="723900" lvl="1" indent="-266700">
              <a:buClr>
                <a:srgbClr val="ED5C2A"/>
              </a:buClr>
              <a:buSzPct val="125000"/>
              <a:buFont typeface="Arial" pitchFamily="34" charset="0"/>
              <a:buChar char="•"/>
            </a:pPr>
            <a:r>
              <a:rPr lang="en-GB" sz="1400" dirty="0" smtClean="0">
                <a:solidFill>
                  <a:srgbClr val="ED5C2A"/>
                </a:solidFill>
                <a:latin typeface="Arial" pitchFamily="34" charset="0"/>
                <a:ea typeface="Calibri"/>
                <a:cs typeface="Arial" pitchFamily="34" charset="0"/>
                <a:sym typeface="Calibri"/>
              </a:rPr>
              <a:t>Battery Level + Channel</a:t>
            </a:r>
          </a:p>
          <a:p>
            <a:pPr marL="723900" lvl="1" indent="-266700">
              <a:buClr>
                <a:srgbClr val="ED5C2A"/>
              </a:buClr>
              <a:buSzPct val="125000"/>
              <a:buFont typeface="Arial" pitchFamily="34" charset="0"/>
              <a:buChar char="•"/>
            </a:pPr>
            <a:r>
              <a:rPr lang="en-GB" sz="1400" dirty="0" smtClean="0">
                <a:solidFill>
                  <a:srgbClr val="ED5C2A"/>
                </a:solidFill>
                <a:latin typeface="Arial" pitchFamily="34" charset="0"/>
                <a:ea typeface="Calibri"/>
                <a:cs typeface="Arial" pitchFamily="34" charset="0"/>
                <a:sym typeface="Calibri"/>
              </a:rPr>
              <a:t>Silent</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1500mW Audio Output</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Hands Free VOX</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Antimicrobial Coating</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Programming With Voice Prompts</a:t>
            </a:r>
          </a:p>
        </p:txBody>
      </p:sp>
      <p:sp>
        <p:nvSpPr>
          <p:cNvPr id="8" name="Shape 162"/>
          <p:cNvSpPr txBox="1">
            <a:spLocks/>
          </p:cNvSpPr>
          <p:nvPr/>
        </p:nvSpPr>
        <p:spPr>
          <a:xfrm>
            <a:off x="359840" y="482318"/>
            <a:ext cx="4324129"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XT420 FEATURE LIST</a:t>
            </a:r>
          </a:p>
        </p:txBody>
      </p:sp>
      <p:pic>
        <p:nvPicPr>
          <p:cNvPr id="10" name="Picture 2" descr="http://compass.mot-solutions.com/doc/446912122/RM_RVA50_XT460_nondisp_in_holster_3_4_right.png"/>
          <p:cNvPicPr>
            <a:picLocks noChangeAspect="1" noChangeArrowheads="1"/>
          </p:cNvPicPr>
          <p:nvPr/>
        </p:nvPicPr>
        <p:blipFill>
          <a:blip r:embed="rId3" cstate="screen"/>
          <a:srcRect/>
          <a:stretch>
            <a:fillRect/>
          </a:stretch>
        </p:blipFill>
        <p:spPr bwMode="auto">
          <a:xfrm>
            <a:off x="6862630" y="133350"/>
            <a:ext cx="1885950" cy="4909939"/>
          </a:xfrm>
          <a:prstGeom prst="rect">
            <a:avLst/>
          </a:prstGeom>
          <a:noFill/>
          <a:ln w="9525">
            <a:noFill/>
            <a:miter lim="800000"/>
            <a:headEnd/>
            <a:tailEnd/>
          </a:ln>
        </p:spPr>
      </p:pic>
      <p:sp>
        <p:nvSpPr>
          <p:cNvPr id="11" name="Shape 169"/>
          <p:cNvSpPr/>
          <p:nvPr/>
        </p:nvSpPr>
        <p:spPr>
          <a:xfrm>
            <a:off x="461440" y="4963500"/>
            <a:ext cx="5508340" cy="180000"/>
          </a:xfrm>
          <a:prstGeom prst="rect">
            <a:avLst/>
          </a:prstGeom>
          <a:noFill/>
          <a:ln>
            <a:noFill/>
          </a:ln>
        </p:spPr>
        <p:txBody>
          <a:bodyPr lIns="91425" tIns="45700" rIns="91425" bIns="45700" anchor="t" anchorCtr="0">
            <a:noAutofit/>
          </a:bodyPr>
          <a:lstStyle/>
          <a:p>
            <a:pPr lvl="0">
              <a:buClr>
                <a:srgbClr val="F68C0B"/>
              </a:buClr>
              <a:buSzPct val="125000"/>
            </a:pPr>
            <a:r>
              <a:rPr lang="en-GB" sz="800" baseline="30000" dirty="0" smtClean="0">
                <a:solidFill>
                  <a:srgbClr val="ED5C2A"/>
                </a:solidFill>
                <a:latin typeface="Arial" pitchFamily="34" charset="0"/>
                <a:ea typeface="Calibri"/>
                <a:cs typeface="Arial" pitchFamily="34" charset="0"/>
                <a:sym typeface="Calibri"/>
              </a:rPr>
              <a:t>1</a:t>
            </a:r>
            <a:r>
              <a:rPr lang="en-GB" sz="800" dirty="0" smtClean="0">
                <a:solidFill>
                  <a:srgbClr val="ED5C2A"/>
                </a:solidFill>
                <a:latin typeface="Arial" pitchFamily="34" charset="0"/>
                <a:ea typeface="Calibri"/>
                <a:cs typeface="Arial" pitchFamily="34" charset="0"/>
                <a:sym typeface="Calibri"/>
              </a:rPr>
              <a:t> Restricted to 8 channels in Russia by law</a:t>
            </a:r>
          </a:p>
          <a:p>
            <a:pPr lvl="0">
              <a:buClr>
                <a:srgbClr val="F68C0B"/>
              </a:buClr>
              <a:buSzPct val="125000"/>
            </a:pPr>
            <a:endParaRPr lang="en-GB" sz="800" dirty="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rgbClr val="ED5C2A"/>
              </a:solidFill>
              <a:latin typeface="Arial" pitchFamily="34" charset="0"/>
              <a:ea typeface="Calibri"/>
              <a:cs typeface="Arial" pitchFamily="34" charset="0"/>
              <a:sym typeface="Calibri"/>
            </a:endParaRPr>
          </a:p>
        </p:txBody>
      </p:sp>
      <p:sp>
        <p:nvSpPr>
          <p:cNvPr id="13" name="Shape 169"/>
          <p:cNvSpPr/>
          <p:nvPr/>
        </p:nvSpPr>
        <p:spPr>
          <a:xfrm>
            <a:off x="3545810" y="1122434"/>
            <a:ext cx="3168000" cy="3672000"/>
          </a:xfrm>
          <a:prstGeom prst="rect">
            <a:avLst/>
          </a:prstGeom>
          <a:noFill/>
          <a:ln>
            <a:noFill/>
          </a:ln>
        </p:spPr>
        <p:txBody>
          <a:bodyPr lIns="91425" tIns="45700" rIns="0" bIns="45700" anchor="t" anchorCtr="0">
            <a:noAutofit/>
          </a:bodyPr>
          <a:lstStyle/>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16 Position Channel Selector</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On/Off/Volume Knob</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2 Programmable Side Buttons</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Autoscan</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6 User Selectable Call Tones</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Scan and Scan List</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Voice Scrambling</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IP55, MIL STD810 C,D,E,F&amp;G</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Coverage 16,250m</a:t>
            </a:r>
            <a:r>
              <a:rPr lang="en-GB" sz="1600" baseline="30000" dirty="0" smtClean="0">
                <a:solidFill>
                  <a:srgbClr val="ED5C2A"/>
                </a:solidFill>
                <a:latin typeface="Arial" pitchFamily="34" charset="0"/>
                <a:ea typeface="Calibri"/>
                <a:cs typeface="Arial" pitchFamily="34" charset="0"/>
                <a:sym typeface="Calibri"/>
              </a:rPr>
              <a:t>2</a:t>
            </a:r>
            <a:r>
              <a:rPr lang="en-GB" sz="1600" dirty="0" smtClean="0">
                <a:solidFill>
                  <a:srgbClr val="ED5C2A"/>
                </a:solidFill>
                <a:latin typeface="Arial" pitchFamily="34" charset="0"/>
                <a:ea typeface="Calibri"/>
                <a:cs typeface="Arial" pitchFamily="34" charset="0"/>
                <a:sym typeface="Calibri"/>
              </a:rPr>
              <a:t>, 13 Floors or 9km Line of Sight </a:t>
            </a:r>
            <a:r>
              <a:rPr lang="en-GB" sz="1000" dirty="0" smtClean="0">
                <a:solidFill>
                  <a:srgbClr val="ED5C2A"/>
                </a:solidFill>
                <a:latin typeface="Arial" pitchFamily="34" charset="0"/>
                <a:ea typeface="Calibri"/>
                <a:cs typeface="Arial" pitchFamily="34" charset="0"/>
                <a:sym typeface="Calibri"/>
              </a:rPr>
              <a:t>(coverage will vary based on terrain and conditions)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pic>
        <p:nvPicPr>
          <p:cNvPr id="13" name="Picture 2" descr="http://compass.mot-solutions.com/doc/446908315/RM_XT460_RVA50_disp_in_holster_3_4_right.png"/>
          <p:cNvPicPr>
            <a:picLocks noChangeAspect="1" noChangeArrowheads="1"/>
          </p:cNvPicPr>
          <p:nvPr/>
        </p:nvPicPr>
        <p:blipFill>
          <a:blip r:embed="rId2" cstate="screen"/>
          <a:srcRect/>
          <a:stretch>
            <a:fillRect/>
          </a:stretch>
        </p:blipFill>
        <p:spPr bwMode="auto">
          <a:xfrm>
            <a:off x="6842435" y="133350"/>
            <a:ext cx="1762125" cy="4909939"/>
          </a:xfrm>
          <a:prstGeom prst="rect">
            <a:avLst/>
          </a:prstGeom>
          <a:noFill/>
          <a:ln w="9525">
            <a:noFill/>
            <a:miter lim="800000"/>
            <a:headEnd/>
            <a:tailEnd/>
          </a:ln>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5" name="Shape 169"/>
          <p:cNvSpPr/>
          <p:nvPr/>
        </p:nvSpPr>
        <p:spPr>
          <a:xfrm>
            <a:off x="359840" y="1122434"/>
            <a:ext cx="3204000" cy="3672000"/>
          </a:xfrm>
          <a:prstGeom prst="rect">
            <a:avLst/>
          </a:prstGeom>
          <a:noFill/>
          <a:ln>
            <a:noFill/>
          </a:ln>
        </p:spPr>
        <p:txBody>
          <a:bodyPr lIns="91425" tIns="45700" rIns="0" bIns="45700" anchor="t" anchorCtr="0">
            <a:noAutofit/>
          </a:bodyPr>
          <a:lstStyle/>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16 Channels</a:t>
            </a:r>
            <a:r>
              <a:rPr lang="en-GB" sz="1600" baseline="30000" dirty="0" smtClean="0">
                <a:solidFill>
                  <a:srgbClr val="ED5C2A"/>
                </a:solidFill>
                <a:latin typeface="Arial" pitchFamily="34" charset="0"/>
                <a:ea typeface="Calibri"/>
                <a:cs typeface="Arial" pitchFamily="34" charset="0"/>
                <a:sym typeface="Calibri"/>
              </a:rPr>
              <a:t>1</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Two-line Display</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219 Privacy Codes</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Channel Voice Announcement</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Channel Alias Text And Voice</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Channel Voice Alias Via CPS</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Power Up Audio</a:t>
            </a:r>
          </a:p>
          <a:p>
            <a:pPr marL="723900" lvl="1" indent="-266700">
              <a:buClr>
                <a:srgbClr val="ED5C2A"/>
              </a:buClr>
              <a:buSzPct val="125000"/>
              <a:buFont typeface="Arial" pitchFamily="34" charset="0"/>
              <a:buChar char="•"/>
            </a:pPr>
            <a:r>
              <a:rPr lang="en-GB" sz="1400" dirty="0" smtClean="0">
                <a:solidFill>
                  <a:srgbClr val="ED5C2A"/>
                </a:solidFill>
                <a:latin typeface="Arial" pitchFamily="34" charset="0"/>
                <a:ea typeface="Calibri"/>
                <a:cs typeface="Arial" pitchFamily="34" charset="0"/>
                <a:sym typeface="Calibri"/>
              </a:rPr>
              <a:t>Tone Only + Channel</a:t>
            </a:r>
          </a:p>
          <a:p>
            <a:pPr marL="723900" lvl="1" indent="-266700">
              <a:buClr>
                <a:srgbClr val="ED5C2A"/>
              </a:buClr>
              <a:buSzPct val="125000"/>
              <a:buFont typeface="Arial" pitchFamily="34" charset="0"/>
              <a:buChar char="•"/>
            </a:pPr>
            <a:r>
              <a:rPr lang="en-GB" sz="1400" dirty="0" smtClean="0">
                <a:solidFill>
                  <a:srgbClr val="ED5C2A"/>
                </a:solidFill>
                <a:latin typeface="Arial" pitchFamily="34" charset="0"/>
                <a:ea typeface="Calibri"/>
                <a:cs typeface="Arial" pitchFamily="34" charset="0"/>
                <a:sym typeface="Calibri"/>
              </a:rPr>
              <a:t>Battery Level + Channel</a:t>
            </a:r>
          </a:p>
          <a:p>
            <a:pPr marL="723900" lvl="1" indent="-266700">
              <a:buClr>
                <a:srgbClr val="ED5C2A"/>
              </a:buClr>
              <a:buSzPct val="125000"/>
              <a:buFont typeface="Arial" pitchFamily="34" charset="0"/>
              <a:buChar char="•"/>
            </a:pPr>
            <a:r>
              <a:rPr lang="en-GB" sz="1400" dirty="0" smtClean="0">
                <a:solidFill>
                  <a:srgbClr val="ED5C2A"/>
                </a:solidFill>
                <a:latin typeface="Arial" pitchFamily="34" charset="0"/>
                <a:ea typeface="Calibri"/>
                <a:cs typeface="Arial" pitchFamily="34" charset="0"/>
                <a:sym typeface="Calibri"/>
              </a:rPr>
              <a:t>Silent</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1500mW Audio Output</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Hands Free VOX</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Antimicrobial Coating</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Programming With Voice Prompts</a:t>
            </a:r>
          </a:p>
        </p:txBody>
      </p:sp>
      <p:sp>
        <p:nvSpPr>
          <p:cNvPr id="8" name="Shape 162"/>
          <p:cNvSpPr txBox="1">
            <a:spLocks/>
          </p:cNvSpPr>
          <p:nvPr/>
        </p:nvSpPr>
        <p:spPr>
          <a:xfrm>
            <a:off x="359840" y="482318"/>
            <a:ext cx="4324129"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XT460 FEATURE LIST</a:t>
            </a:r>
          </a:p>
        </p:txBody>
      </p:sp>
      <p:sp>
        <p:nvSpPr>
          <p:cNvPr id="11" name="Shape 169"/>
          <p:cNvSpPr/>
          <p:nvPr/>
        </p:nvSpPr>
        <p:spPr>
          <a:xfrm>
            <a:off x="461440" y="4963500"/>
            <a:ext cx="5508340" cy="180000"/>
          </a:xfrm>
          <a:prstGeom prst="rect">
            <a:avLst/>
          </a:prstGeom>
          <a:noFill/>
          <a:ln>
            <a:noFill/>
          </a:ln>
        </p:spPr>
        <p:txBody>
          <a:bodyPr lIns="91425" tIns="45700" rIns="91425" bIns="45700" anchor="t" anchorCtr="0">
            <a:noAutofit/>
          </a:bodyPr>
          <a:lstStyle/>
          <a:p>
            <a:pPr lvl="0">
              <a:buClr>
                <a:srgbClr val="F68C0B"/>
              </a:buClr>
              <a:buSzPct val="125000"/>
            </a:pPr>
            <a:r>
              <a:rPr lang="en-GB" sz="800" baseline="30000" dirty="0" smtClean="0">
                <a:solidFill>
                  <a:srgbClr val="ED5C2A"/>
                </a:solidFill>
                <a:latin typeface="Arial" pitchFamily="34" charset="0"/>
                <a:ea typeface="Calibri"/>
                <a:cs typeface="Arial" pitchFamily="34" charset="0"/>
                <a:sym typeface="Calibri"/>
              </a:rPr>
              <a:t>1</a:t>
            </a:r>
            <a:r>
              <a:rPr lang="en-GB" sz="800" dirty="0" smtClean="0">
                <a:solidFill>
                  <a:srgbClr val="ED5C2A"/>
                </a:solidFill>
                <a:latin typeface="Arial" pitchFamily="34" charset="0"/>
                <a:ea typeface="Calibri"/>
                <a:cs typeface="Arial" pitchFamily="34" charset="0"/>
                <a:sym typeface="Calibri"/>
              </a:rPr>
              <a:t> Restricted to 8 channels in Russia by law</a:t>
            </a:r>
          </a:p>
          <a:p>
            <a:pPr lvl="0">
              <a:buClr>
                <a:srgbClr val="F68C0B"/>
              </a:buClr>
              <a:buSzPct val="125000"/>
            </a:pPr>
            <a:endParaRPr lang="en-GB" sz="800" dirty="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a:solidFill>
                <a:srgbClr val="ED5C2A"/>
              </a:solidFill>
              <a:latin typeface="Arial" pitchFamily="34" charset="0"/>
              <a:ea typeface="Calibri"/>
              <a:cs typeface="Arial" pitchFamily="34" charset="0"/>
              <a:sym typeface="Calibri"/>
            </a:endParaRPr>
          </a:p>
          <a:p>
            <a:pPr lvl="0">
              <a:buClr>
                <a:srgbClr val="F68C0B"/>
              </a:buClr>
              <a:buSzPct val="125000"/>
            </a:pPr>
            <a:endParaRPr lang="en-GB" sz="800" dirty="0" smtClean="0">
              <a:solidFill>
                <a:srgbClr val="ED5C2A"/>
              </a:solidFill>
              <a:latin typeface="Arial" pitchFamily="34" charset="0"/>
              <a:ea typeface="Calibri"/>
              <a:cs typeface="Arial" pitchFamily="34" charset="0"/>
              <a:sym typeface="Calibri"/>
            </a:endParaRPr>
          </a:p>
        </p:txBody>
      </p:sp>
      <p:sp>
        <p:nvSpPr>
          <p:cNvPr id="14" name="Shape 169"/>
          <p:cNvSpPr/>
          <p:nvPr/>
        </p:nvSpPr>
        <p:spPr>
          <a:xfrm>
            <a:off x="3545810" y="1122434"/>
            <a:ext cx="3168000" cy="3672000"/>
          </a:xfrm>
          <a:prstGeom prst="rect">
            <a:avLst/>
          </a:prstGeom>
          <a:noFill/>
          <a:ln>
            <a:noFill/>
          </a:ln>
        </p:spPr>
        <p:txBody>
          <a:bodyPr lIns="91425" tIns="45700" rIns="0" bIns="45700" anchor="t" anchorCtr="0">
            <a:noAutofit/>
          </a:bodyPr>
          <a:lstStyle/>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16 Position Channel Selector</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On/Off/Volume Knob</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2 Programmable Side Buttons</a:t>
            </a:r>
          </a:p>
          <a:p>
            <a:pPr marL="266700" indent="-266700">
              <a:buClr>
                <a:srgbClr val="ED5C2A"/>
              </a:buClr>
              <a:buSzPct val="125000"/>
              <a:buFont typeface="Arial" pitchFamily="34" charset="0"/>
              <a:buChar char="•"/>
            </a:pPr>
            <a:r>
              <a:rPr lang="en-GB" sz="1600" dirty="0" err="1" smtClean="0">
                <a:solidFill>
                  <a:srgbClr val="ED5C2A"/>
                </a:solidFill>
                <a:latin typeface="Arial" pitchFamily="34" charset="0"/>
                <a:ea typeface="Calibri"/>
                <a:cs typeface="Arial" pitchFamily="34" charset="0"/>
                <a:sym typeface="Calibri"/>
              </a:rPr>
              <a:t>Autoscan</a:t>
            </a:r>
            <a:endParaRPr lang="en-GB" sz="1600" dirty="0" smtClean="0">
              <a:solidFill>
                <a:srgbClr val="ED5C2A"/>
              </a:solidFill>
              <a:latin typeface="Arial" pitchFamily="34" charset="0"/>
              <a:ea typeface="Calibri"/>
              <a:cs typeface="Arial" pitchFamily="34" charset="0"/>
              <a:sym typeface="Calibri"/>
            </a:endParaRP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6 User Selectable Call Tones</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Scan and Scan List</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Voice Scrambling</a:t>
            </a:r>
          </a:p>
          <a:p>
            <a:pPr marL="26670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IP55, MIL STD810 C,D,E,F&amp;G</a:t>
            </a:r>
          </a:p>
          <a:p>
            <a:pPr marL="266700" lvl="0" indent="-266700">
              <a:buClr>
                <a:srgbClr val="ED5C2A"/>
              </a:buClr>
              <a:buSzPct val="125000"/>
              <a:buFont typeface="Arial" pitchFamily="34" charset="0"/>
              <a:buChar char="•"/>
            </a:pPr>
            <a:r>
              <a:rPr lang="en-GB" sz="1600" dirty="0" smtClean="0">
                <a:solidFill>
                  <a:srgbClr val="ED5C2A"/>
                </a:solidFill>
                <a:latin typeface="Arial" pitchFamily="34" charset="0"/>
                <a:ea typeface="Calibri"/>
                <a:cs typeface="Arial" pitchFamily="34" charset="0"/>
                <a:sym typeface="Calibri"/>
              </a:rPr>
              <a:t>Coverage 16,250m</a:t>
            </a:r>
            <a:r>
              <a:rPr lang="en-GB" sz="1600" baseline="30000" dirty="0" smtClean="0">
                <a:solidFill>
                  <a:srgbClr val="ED5C2A"/>
                </a:solidFill>
                <a:latin typeface="Arial" pitchFamily="34" charset="0"/>
                <a:ea typeface="Calibri"/>
                <a:cs typeface="Arial" pitchFamily="34" charset="0"/>
                <a:sym typeface="Calibri"/>
              </a:rPr>
              <a:t>2</a:t>
            </a:r>
            <a:r>
              <a:rPr lang="en-GB" sz="1600" dirty="0" smtClean="0">
                <a:solidFill>
                  <a:srgbClr val="ED5C2A"/>
                </a:solidFill>
                <a:latin typeface="Arial" pitchFamily="34" charset="0"/>
                <a:ea typeface="Calibri"/>
                <a:cs typeface="Arial" pitchFamily="34" charset="0"/>
                <a:sym typeface="Calibri"/>
              </a:rPr>
              <a:t>, 13 Floors or 9km Line of Sight </a:t>
            </a:r>
            <a:r>
              <a:rPr lang="en-GB" sz="1000" dirty="0" smtClean="0">
                <a:solidFill>
                  <a:srgbClr val="ED5C2A"/>
                </a:solidFill>
                <a:latin typeface="Arial" pitchFamily="34" charset="0"/>
                <a:ea typeface="Calibri"/>
                <a:cs typeface="Arial" pitchFamily="34" charset="0"/>
                <a:sym typeface="Calibri"/>
              </a:rPr>
              <a:t>(coverage will vary based on terrain and conditions)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pic>
        <p:nvPicPr>
          <p:cNvPr id="6" name="Picture 5" descr="Emsignia_Green.png"/>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8" name="Shape 162"/>
          <p:cNvSpPr txBox="1">
            <a:spLocks/>
          </p:cNvSpPr>
          <p:nvPr/>
        </p:nvSpPr>
        <p:spPr>
          <a:xfrm>
            <a:off x="359840" y="482318"/>
            <a:ext cx="666050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XT400 SERIES SPECIFICATIONS</a:t>
            </a:r>
          </a:p>
        </p:txBody>
      </p:sp>
      <p:pic>
        <p:nvPicPr>
          <p:cNvPr id="2103" name="Picture 55"/>
          <p:cNvPicPr>
            <a:picLocks noChangeAspect="1" noChangeArrowheads="1"/>
          </p:cNvPicPr>
          <p:nvPr/>
        </p:nvPicPr>
        <p:blipFill>
          <a:blip r:embed="rId3" cstate="print"/>
          <a:srcRect b="36920"/>
          <a:stretch>
            <a:fillRect/>
          </a:stretch>
        </p:blipFill>
        <p:spPr bwMode="auto">
          <a:xfrm>
            <a:off x="168000" y="921259"/>
            <a:ext cx="4320000" cy="4108449"/>
          </a:xfrm>
          <a:prstGeom prst="rect">
            <a:avLst/>
          </a:prstGeom>
          <a:noFill/>
          <a:ln w="9525">
            <a:noFill/>
            <a:miter lim="800000"/>
            <a:headEnd/>
            <a:tailEnd/>
          </a:ln>
          <a:effectLst/>
        </p:spPr>
      </p:pic>
      <p:pic>
        <p:nvPicPr>
          <p:cNvPr id="65" name="Picture 55"/>
          <p:cNvPicPr>
            <a:picLocks noChangeAspect="1" noChangeArrowheads="1"/>
          </p:cNvPicPr>
          <p:nvPr/>
        </p:nvPicPr>
        <p:blipFill>
          <a:blip r:embed="rId3" cstate="print"/>
          <a:srcRect t="63079"/>
          <a:stretch>
            <a:fillRect/>
          </a:stretch>
        </p:blipFill>
        <p:spPr bwMode="auto">
          <a:xfrm>
            <a:off x="4656000" y="921259"/>
            <a:ext cx="4320000" cy="24047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2" descr="C:\MOTOROLA\AAAAAAAAAA\Marketing Projects\XT400 Uprev\Motorola - TTC case study-HR-120.jpg"/>
          <p:cNvPicPr>
            <a:picLocks noChangeAspect="1" noChangeArrowheads="1"/>
          </p:cNvPicPr>
          <p:nvPr/>
        </p:nvPicPr>
        <p:blipFill>
          <a:blip r:embed="rId2" cstate="screen"/>
          <a:srcRect/>
          <a:stretch>
            <a:fillRect/>
          </a:stretch>
        </p:blipFill>
        <p:spPr bwMode="auto">
          <a:xfrm>
            <a:off x="6084000" y="0"/>
            <a:ext cx="3060000" cy="5144400"/>
          </a:xfrm>
          <a:prstGeom prst="rect">
            <a:avLst/>
          </a:prstGeom>
          <a:noFill/>
        </p:spPr>
      </p:pic>
      <p:pic>
        <p:nvPicPr>
          <p:cNvPr id="6" name="Picture 5" descr="Emsignia_Green.png"/>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sp>
        <p:nvSpPr>
          <p:cNvPr id="5" name="Shape 162"/>
          <p:cNvSpPr txBox="1">
            <a:spLocks/>
          </p:cNvSpPr>
          <p:nvPr/>
        </p:nvSpPr>
        <p:spPr>
          <a:xfrm>
            <a:off x="359840" y="482318"/>
            <a:ext cx="8290384"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XT400 SERIES </a:t>
            </a:r>
            <a:r>
              <a:rPr lang="en-GB" sz="3000" b="1" dirty="0" smtClean="0">
                <a:solidFill>
                  <a:schemeClr val="tx1"/>
                </a:solidFill>
                <a:latin typeface="Arial" pitchFamily="34" charset="0"/>
                <a:cs typeface="Arial" pitchFamily="34" charset="0"/>
              </a:rPr>
              <a:t>STANDARD PACKAGE</a:t>
            </a:r>
          </a:p>
        </p:txBody>
      </p:sp>
      <p:grpSp>
        <p:nvGrpSpPr>
          <p:cNvPr id="81" name="Group 80"/>
          <p:cNvGrpSpPr/>
          <p:nvPr/>
        </p:nvGrpSpPr>
        <p:grpSpPr>
          <a:xfrm>
            <a:off x="133458" y="771500"/>
            <a:ext cx="5662712" cy="4299635"/>
            <a:chOff x="326994" y="1203560"/>
            <a:chExt cx="4998841" cy="3795565"/>
          </a:xfrm>
        </p:grpSpPr>
        <p:sp>
          <p:nvSpPr>
            <p:cNvPr id="68" name="Rectangle 14"/>
            <p:cNvSpPr>
              <a:spLocks noChangeArrowheads="1"/>
            </p:cNvSpPr>
            <p:nvPr/>
          </p:nvSpPr>
          <p:spPr bwMode="auto">
            <a:xfrm>
              <a:off x="4067930" y="4300090"/>
              <a:ext cx="1257905" cy="263205"/>
            </a:xfrm>
            <a:prstGeom prst="rect">
              <a:avLst/>
            </a:prstGeom>
            <a:noFill/>
            <a:ln w="9525">
              <a:noFill/>
              <a:miter lim="800000"/>
              <a:headEnd/>
              <a:tailEnd/>
            </a:ln>
          </p:spPr>
          <p:txBody>
            <a:bodyPr wrap="square" lIns="92075" tIns="46038" rIns="92075" bIns="46038">
              <a:spAutoFit/>
            </a:bodyPr>
            <a:lstStyle/>
            <a:p>
              <a:pPr eaLnBrk="0" hangingPunct="0">
                <a:lnSpc>
                  <a:spcPts val="1600"/>
                </a:lnSpc>
              </a:pPr>
              <a:r>
                <a:rPr lang="en-GB" sz="1200" dirty="0" smtClean="0">
                  <a:solidFill>
                    <a:srgbClr val="ED5C2A"/>
                  </a:solidFill>
                  <a:latin typeface="Arial" pitchFamily="34" charset="0"/>
                  <a:cs typeface="Arial" pitchFamily="34" charset="0"/>
                </a:rPr>
                <a:t>Swivel Holster</a:t>
              </a:r>
              <a:endParaRPr lang="en-GB" sz="1200" dirty="0">
                <a:solidFill>
                  <a:srgbClr val="ED5C2A"/>
                </a:solidFill>
                <a:latin typeface="Arial" pitchFamily="34" charset="0"/>
                <a:cs typeface="Arial" pitchFamily="34" charset="0"/>
              </a:endParaRPr>
            </a:p>
          </p:txBody>
        </p:sp>
        <p:sp>
          <p:nvSpPr>
            <p:cNvPr id="69" name="Rectangle 19"/>
            <p:cNvSpPr>
              <a:spLocks noChangeArrowheads="1"/>
            </p:cNvSpPr>
            <p:nvPr/>
          </p:nvSpPr>
          <p:spPr bwMode="auto">
            <a:xfrm>
              <a:off x="326994" y="4264050"/>
              <a:ext cx="1569642" cy="576000"/>
            </a:xfrm>
            <a:prstGeom prst="rect">
              <a:avLst/>
            </a:prstGeom>
            <a:noFill/>
            <a:ln w="9525">
              <a:noFill/>
              <a:miter lim="800000"/>
              <a:headEnd/>
              <a:tailEnd/>
            </a:ln>
          </p:spPr>
          <p:txBody>
            <a:bodyPr lIns="0" tIns="46038" rIns="0" bIns="46038">
              <a:noAutofit/>
            </a:bodyPr>
            <a:lstStyle/>
            <a:p>
              <a:pPr algn="r" eaLnBrk="0" hangingPunct="0"/>
              <a:r>
                <a:rPr lang="en-GB" sz="1200" dirty="0" smtClean="0">
                  <a:solidFill>
                    <a:srgbClr val="ED5C2A"/>
                  </a:solidFill>
                  <a:latin typeface="Arial" pitchFamily="34" charset="0"/>
                  <a:cs typeface="Arial" pitchFamily="34" charset="0"/>
                </a:rPr>
                <a:t>Drop-in Charging Tray </a:t>
              </a:r>
            </a:p>
            <a:p>
              <a:pPr algn="r" eaLnBrk="0" hangingPunct="0"/>
              <a:r>
                <a:rPr lang="en-GB" sz="1200" dirty="0" smtClean="0">
                  <a:solidFill>
                    <a:srgbClr val="ED5C2A"/>
                  </a:solidFill>
                  <a:latin typeface="Arial" pitchFamily="34" charset="0"/>
                  <a:cs typeface="Arial" pitchFamily="34" charset="0"/>
                </a:rPr>
                <a:t>and Power Supply </a:t>
              </a:r>
            </a:p>
            <a:p>
              <a:pPr algn="r" eaLnBrk="0" hangingPunct="0"/>
              <a:r>
                <a:rPr lang="en-GB" sz="1000" dirty="0" smtClean="0">
                  <a:solidFill>
                    <a:srgbClr val="ED5C2A"/>
                  </a:solidFill>
                  <a:latin typeface="Arial" pitchFamily="34" charset="0"/>
                  <a:cs typeface="Arial" pitchFamily="34" charset="0"/>
                </a:rPr>
                <a:t>(Option - also available without charger in the box)</a:t>
              </a:r>
              <a:endParaRPr lang="en-GB" sz="1000" dirty="0">
                <a:solidFill>
                  <a:srgbClr val="ED5C2A"/>
                </a:solidFill>
                <a:latin typeface="Arial" pitchFamily="34" charset="0"/>
                <a:cs typeface="Arial" pitchFamily="34" charset="0"/>
              </a:endParaRPr>
            </a:p>
          </p:txBody>
        </p:sp>
        <p:sp>
          <p:nvSpPr>
            <p:cNvPr id="70" name="Rectangle 36"/>
            <p:cNvSpPr>
              <a:spLocks noChangeArrowheads="1"/>
            </p:cNvSpPr>
            <p:nvPr/>
          </p:nvSpPr>
          <p:spPr bwMode="auto">
            <a:xfrm>
              <a:off x="326994" y="3075820"/>
              <a:ext cx="1569641" cy="576000"/>
            </a:xfrm>
            <a:prstGeom prst="rect">
              <a:avLst/>
            </a:prstGeom>
            <a:noFill/>
            <a:ln w="9525">
              <a:noFill/>
              <a:miter lim="800000"/>
              <a:headEnd/>
              <a:tailEnd/>
            </a:ln>
          </p:spPr>
          <p:txBody>
            <a:bodyPr lIns="0" tIns="46038" rIns="0" bIns="46038">
              <a:noAutofit/>
            </a:bodyPr>
            <a:lstStyle/>
            <a:p>
              <a:pPr algn="r" eaLnBrk="0" hangingPunct="0">
                <a:lnSpc>
                  <a:spcPts val="1600"/>
                </a:lnSpc>
              </a:pPr>
              <a:r>
                <a:rPr lang="en-GB" sz="1200" dirty="0" smtClean="0">
                  <a:solidFill>
                    <a:srgbClr val="ED5C2A"/>
                  </a:solidFill>
                  <a:latin typeface="Arial" pitchFamily="34" charset="0"/>
                  <a:cs typeface="Arial" pitchFamily="34" charset="0"/>
                </a:rPr>
                <a:t>XT400 Series Radio and Standard Li-Ion Battery</a:t>
              </a:r>
              <a:endParaRPr lang="en-GB" sz="1200" dirty="0">
                <a:solidFill>
                  <a:srgbClr val="ED5C2A"/>
                </a:solidFill>
                <a:latin typeface="Arial" pitchFamily="34" charset="0"/>
                <a:cs typeface="Arial" pitchFamily="34" charset="0"/>
              </a:endParaRPr>
            </a:p>
          </p:txBody>
        </p:sp>
        <p:sp>
          <p:nvSpPr>
            <p:cNvPr id="71" name="Rectangle 37"/>
            <p:cNvSpPr>
              <a:spLocks noChangeArrowheads="1"/>
            </p:cNvSpPr>
            <p:nvPr/>
          </p:nvSpPr>
          <p:spPr bwMode="auto">
            <a:xfrm>
              <a:off x="4067930" y="2920879"/>
              <a:ext cx="1257905" cy="571125"/>
            </a:xfrm>
            <a:prstGeom prst="rect">
              <a:avLst/>
            </a:prstGeom>
            <a:noFill/>
            <a:ln w="9525">
              <a:noFill/>
              <a:miter lim="800000"/>
              <a:headEnd/>
              <a:tailEnd/>
            </a:ln>
          </p:spPr>
          <p:txBody>
            <a:bodyPr wrap="square" lIns="92075" tIns="46038" rIns="92075" bIns="46038">
              <a:spAutoFit/>
            </a:bodyPr>
            <a:lstStyle/>
            <a:p>
              <a:pPr eaLnBrk="0" hangingPunct="0">
                <a:buClr>
                  <a:schemeClr val="tx1"/>
                </a:buClr>
              </a:pPr>
              <a:r>
                <a:rPr lang="en-GB" sz="1200" b="1" dirty="0" smtClean="0">
                  <a:solidFill>
                    <a:srgbClr val="ED5C2A"/>
                  </a:solidFill>
                  <a:latin typeface="Arial" pitchFamily="34" charset="0"/>
                  <a:cs typeface="Arial" pitchFamily="34" charset="0"/>
                </a:rPr>
                <a:t>Also included:</a:t>
              </a:r>
            </a:p>
            <a:p>
              <a:pPr eaLnBrk="0" hangingPunct="0">
                <a:buClr>
                  <a:schemeClr val="tx1"/>
                </a:buClr>
              </a:pPr>
              <a:r>
                <a:rPr lang="en-GB" sz="1200" dirty="0" smtClean="0">
                  <a:solidFill>
                    <a:srgbClr val="ED5C2A"/>
                  </a:solidFill>
                  <a:latin typeface="Arial" pitchFamily="34" charset="0"/>
                  <a:cs typeface="Arial" pitchFamily="34" charset="0"/>
                </a:rPr>
                <a:t>User Guide and</a:t>
              </a:r>
            </a:p>
            <a:p>
              <a:pPr eaLnBrk="0" hangingPunct="0">
                <a:buClr>
                  <a:schemeClr val="tx1"/>
                </a:buClr>
              </a:pPr>
              <a:r>
                <a:rPr lang="en-GB" sz="1200" dirty="0" smtClean="0">
                  <a:solidFill>
                    <a:srgbClr val="ED5C2A"/>
                  </a:solidFill>
                  <a:latin typeface="Arial" pitchFamily="34" charset="0"/>
                  <a:cs typeface="Arial" pitchFamily="34" charset="0"/>
                </a:rPr>
                <a:t>Safety Manual</a:t>
              </a:r>
              <a:endParaRPr lang="en-GB" sz="1200" dirty="0">
                <a:solidFill>
                  <a:srgbClr val="ED5C2A"/>
                </a:solidFill>
                <a:latin typeface="Arial" pitchFamily="34" charset="0"/>
                <a:cs typeface="Arial" pitchFamily="34" charset="0"/>
              </a:endParaRPr>
            </a:p>
          </p:txBody>
        </p:sp>
        <p:pic>
          <p:nvPicPr>
            <p:cNvPr id="72" name="Picture 3" descr="http://compass.mot-solutions.com/doc/446907217/RM_RVA50_nondisp_no_knob_in_charger_3_4_right.png"/>
            <p:cNvPicPr>
              <a:picLocks noChangeAspect="1" noChangeArrowheads="1"/>
            </p:cNvPicPr>
            <p:nvPr/>
          </p:nvPicPr>
          <p:blipFill>
            <a:blip r:embed="rId4" cstate="screen"/>
            <a:srcRect/>
            <a:stretch>
              <a:fillRect/>
            </a:stretch>
          </p:blipFill>
          <p:spPr bwMode="auto">
            <a:xfrm>
              <a:off x="2195670" y="1203560"/>
              <a:ext cx="1694428" cy="3795565"/>
            </a:xfrm>
            <a:prstGeom prst="rect">
              <a:avLst/>
            </a:prstGeom>
            <a:noFill/>
            <a:ln w="9525">
              <a:noFill/>
              <a:miter lim="800000"/>
              <a:headEnd/>
              <a:tailEnd/>
            </a:ln>
          </p:spPr>
        </p:pic>
        <p:cxnSp>
          <p:nvCxnSpPr>
            <p:cNvPr id="78" name="Straight Connector 77"/>
            <p:cNvCxnSpPr/>
            <p:nvPr/>
          </p:nvCxnSpPr>
          <p:spPr>
            <a:xfrm flipH="1">
              <a:off x="1979640" y="3216250"/>
              <a:ext cx="126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1979640" y="4444010"/>
              <a:ext cx="54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3563860" y="4444010"/>
              <a:ext cx="540000" cy="0"/>
            </a:xfrm>
            <a:prstGeom prst="line">
              <a:avLst/>
            </a:prstGeom>
            <a:ln w="19050">
              <a:solidFill>
                <a:srgbClr val="ED5C2A"/>
              </a:solidFill>
              <a:head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msignia_Green.png"/>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8650261" y="4712082"/>
            <a:ext cx="389888" cy="380018"/>
          </a:xfrm>
          <a:prstGeom prst="rect">
            <a:avLst/>
          </a:prstGeom>
        </p:spPr>
      </p:pic>
      <p:sp>
        <p:nvSpPr>
          <p:cNvPr id="8" name="Shape 162"/>
          <p:cNvSpPr txBox="1">
            <a:spLocks/>
          </p:cNvSpPr>
          <p:nvPr/>
        </p:nvSpPr>
        <p:spPr>
          <a:xfrm>
            <a:off x="359840" y="482318"/>
            <a:ext cx="6660500" cy="112363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3000" b="1" dirty="0" smtClean="0">
                <a:solidFill>
                  <a:srgbClr val="B8C44A"/>
                </a:solidFill>
                <a:latin typeface="Arial" pitchFamily="34" charset="0"/>
                <a:cs typeface="Arial" pitchFamily="34" charset="0"/>
              </a:rPr>
              <a:t>XT400 SERIES </a:t>
            </a:r>
            <a:r>
              <a:rPr lang="en-GB" sz="3000" b="1" dirty="0" smtClean="0">
                <a:solidFill>
                  <a:schemeClr val="tx1"/>
                </a:solidFill>
                <a:latin typeface="Arial" pitchFamily="34" charset="0"/>
                <a:cs typeface="Arial" pitchFamily="34" charset="0"/>
              </a:rPr>
              <a:t>ACCESSORIES</a:t>
            </a:r>
          </a:p>
        </p:txBody>
      </p:sp>
      <p:sp>
        <p:nvSpPr>
          <p:cNvPr id="17" name="Rectangle 4"/>
          <p:cNvSpPr>
            <a:spLocks noChangeArrowheads="1"/>
          </p:cNvSpPr>
          <p:nvPr/>
        </p:nvSpPr>
        <p:spPr bwMode="auto">
          <a:xfrm>
            <a:off x="37141" y="2763761"/>
            <a:ext cx="972000"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Standard </a:t>
            </a:r>
          </a:p>
          <a:p>
            <a:pPr algn="ctr" eaLnBrk="0" hangingPunct="0">
              <a:lnSpc>
                <a:spcPct val="80000"/>
              </a:lnSpc>
            </a:pPr>
            <a:r>
              <a:rPr lang="en-GB" sz="1000" dirty="0" smtClean="0">
                <a:solidFill>
                  <a:srgbClr val="ED5C2A"/>
                </a:solidFill>
                <a:latin typeface="Arial" pitchFamily="34" charset="0"/>
                <a:cs typeface="Arial" pitchFamily="34" charset="0"/>
              </a:rPr>
              <a:t>Li-Ion Battery PMNN4434</a:t>
            </a:r>
            <a:endParaRPr lang="en-GB" sz="1000" dirty="0">
              <a:solidFill>
                <a:srgbClr val="ED5C2A"/>
              </a:solidFill>
              <a:latin typeface="Arial" pitchFamily="34" charset="0"/>
              <a:cs typeface="Arial" pitchFamily="34" charset="0"/>
            </a:endParaRPr>
          </a:p>
        </p:txBody>
      </p:sp>
      <p:pic>
        <p:nvPicPr>
          <p:cNvPr id="18" name="Picture 2" descr="http://compass.mot-solutions.com/doc/446347634/RM_radio_battery.png"/>
          <p:cNvPicPr>
            <a:picLocks noChangeAspect="1" noChangeArrowheads="1"/>
          </p:cNvPicPr>
          <p:nvPr/>
        </p:nvPicPr>
        <p:blipFill>
          <a:blip r:embed="rId3" cstate="screen"/>
          <a:srcRect/>
          <a:stretch>
            <a:fillRect/>
          </a:stretch>
        </p:blipFill>
        <p:spPr bwMode="auto">
          <a:xfrm>
            <a:off x="-11110" y="1290846"/>
            <a:ext cx="1068503" cy="1526040"/>
          </a:xfrm>
          <a:prstGeom prst="rect">
            <a:avLst/>
          </a:prstGeom>
          <a:noFill/>
          <a:ln w="9525">
            <a:noFill/>
            <a:miter lim="800000"/>
            <a:headEnd/>
            <a:tailEnd/>
          </a:ln>
        </p:spPr>
      </p:pic>
      <p:pic>
        <p:nvPicPr>
          <p:cNvPr id="19" name="Picture 4" descr="http://compass.mot-solutions.com/doc/446349930/PMLN6394_Single_Unit_Charger_3_4_Right.png"/>
          <p:cNvPicPr>
            <a:picLocks noChangeAspect="1" noChangeArrowheads="1"/>
          </p:cNvPicPr>
          <p:nvPr/>
        </p:nvPicPr>
        <p:blipFill>
          <a:blip r:embed="rId4" cstate="screen"/>
          <a:srcRect/>
          <a:stretch>
            <a:fillRect/>
          </a:stretch>
        </p:blipFill>
        <p:spPr bwMode="auto">
          <a:xfrm>
            <a:off x="2020240" y="1270364"/>
            <a:ext cx="1089832" cy="873104"/>
          </a:xfrm>
          <a:prstGeom prst="rect">
            <a:avLst/>
          </a:prstGeom>
          <a:noFill/>
          <a:ln w="9525">
            <a:noFill/>
            <a:miter lim="800000"/>
            <a:headEnd/>
            <a:tailEnd/>
          </a:ln>
        </p:spPr>
      </p:pic>
      <p:pic>
        <p:nvPicPr>
          <p:cNvPr id="20" name="Picture 4" descr="http://compass.mot-solutions.com/doc/446352433/PMLN6384_Multi-Unit_Charger_3_4_Left.png"/>
          <p:cNvPicPr>
            <a:picLocks noChangeAspect="1" noChangeArrowheads="1"/>
          </p:cNvPicPr>
          <p:nvPr/>
        </p:nvPicPr>
        <p:blipFill>
          <a:blip r:embed="rId5" cstate="screen"/>
          <a:srcRect/>
          <a:stretch>
            <a:fillRect/>
          </a:stretch>
        </p:blipFill>
        <p:spPr bwMode="auto">
          <a:xfrm>
            <a:off x="1820712" y="1981657"/>
            <a:ext cx="2446618" cy="1338897"/>
          </a:xfrm>
          <a:prstGeom prst="rect">
            <a:avLst/>
          </a:prstGeom>
          <a:noFill/>
          <a:ln w="9525">
            <a:noFill/>
            <a:miter lim="800000"/>
            <a:headEnd/>
            <a:tailEnd/>
          </a:ln>
        </p:spPr>
      </p:pic>
      <p:sp>
        <p:nvSpPr>
          <p:cNvPr id="21" name="Rectangle 5"/>
          <p:cNvSpPr>
            <a:spLocks noChangeArrowheads="1"/>
          </p:cNvSpPr>
          <p:nvPr/>
        </p:nvSpPr>
        <p:spPr bwMode="auto">
          <a:xfrm>
            <a:off x="2964632" y="1396096"/>
            <a:ext cx="1152000" cy="216000"/>
          </a:xfrm>
          <a:prstGeom prst="rect">
            <a:avLst/>
          </a:prstGeom>
          <a:noFill/>
          <a:ln w="9525">
            <a:noFill/>
            <a:miter lim="800000"/>
            <a:headEnd/>
            <a:tailEnd/>
          </a:ln>
        </p:spPr>
        <p:txBody>
          <a:bodyPr wrap="square" lIns="0" tIns="0" rIns="0" bIns="0">
            <a:noAutofit/>
          </a:bodyPr>
          <a:lstStyle/>
          <a:p>
            <a:pPr eaLnBrk="0" hangingPunct="0">
              <a:lnSpc>
                <a:spcPct val="80000"/>
              </a:lnSpc>
            </a:pPr>
            <a:r>
              <a:rPr lang="en-GB" sz="1000" dirty="0" smtClean="0">
                <a:solidFill>
                  <a:srgbClr val="ED5C2A"/>
                </a:solidFill>
                <a:latin typeface="Arial" pitchFamily="34" charset="0"/>
                <a:cs typeface="Arial" pitchFamily="34" charset="0"/>
              </a:rPr>
              <a:t>Single Unit Charger PMLN6393</a:t>
            </a:r>
            <a:endParaRPr lang="en-GB" sz="1000" dirty="0">
              <a:solidFill>
                <a:srgbClr val="ED5C2A"/>
              </a:solidFill>
              <a:latin typeface="Arial" pitchFamily="34" charset="0"/>
              <a:cs typeface="Arial" pitchFamily="34" charset="0"/>
            </a:endParaRPr>
          </a:p>
        </p:txBody>
      </p:sp>
      <p:sp>
        <p:nvSpPr>
          <p:cNvPr id="22" name="Rectangle 9"/>
          <p:cNvSpPr>
            <a:spLocks noChangeArrowheads="1"/>
          </p:cNvSpPr>
          <p:nvPr/>
        </p:nvSpPr>
        <p:spPr bwMode="auto">
          <a:xfrm>
            <a:off x="2964632" y="2137954"/>
            <a:ext cx="1152000" cy="216000"/>
          </a:xfrm>
          <a:prstGeom prst="rect">
            <a:avLst/>
          </a:prstGeom>
          <a:noFill/>
          <a:ln w="9525">
            <a:noFill/>
            <a:miter lim="800000"/>
            <a:headEnd/>
            <a:tailEnd/>
          </a:ln>
        </p:spPr>
        <p:txBody>
          <a:bodyPr wrap="square" lIns="0" tIns="0" rIns="0" bIns="0">
            <a:noAutofit/>
          </a:bodyPr>
          <a:lstStyle/>
          <a:p>
            <a:pPr eaLnBrk="0" hangingPunct="0">
              <a:lnSpc>
                <a:spcPct val="80000"/>
              </a:lnSpc>
            </a:pPr>
            <a:r>
              <a:rPr lang="en-GB" sz="1000" dirty="0" smtClean="0">
                <a:solidFill>
                  <a:srgbClr val="ED5C2A"/>
                </a:solidFill>
                <a:latin typeface="Arial" pitchFamily="34" charset="0"/>
                <a:cs typeface="Arial" pitchFamily="34" charset="0"/>
              </a:rPr>
              <a:t>Multi-Unit Charger</a:t>
            </a:r>
          </a:p>
          <a:p>
            <a:pPr eaLnBrk="0" hangingPunct="0">
              <a:lnSpc>
                <a:spcPct val="80000"/>
              </a:lnSpc>
            </a:pPr>
            <a:r>
              <a:rPr lang="en-GB" sz="1000" dirty="0" smtClean="0">
                <a:solidFill>
                  <a:srgbClr val="ED5C2A"/>
                </a:solidFill>
                <a:latin typeface="Arial" pitchFamily="34" charset="0"/>
                <a:cs typeface="Arial" pitchFamily="34" charset="0"/>
              </a:rPr>
              <a:t>PMLN6385</a:t>
            </a:r>
            <a:endParaRPr lang="en-GB" sz="1000" dirty="0">
              <a:solidFill>
                <a:srgbClr val="ED5C2A"/>
              </a:solidFill>
              <a:latin typeface="Arial" pitchFamily="34" charset="0"/>
              <a:cs typeface="Arial" pitchFamily="34" charset="0"/>
            </a:endParaRPr>
          </a:p>
        </p:txBody>
      </p:sp>
      <p:pic>
        <p:nvPicPr>
          <p:cNvPr id="23" name="Picture 2" descr="http://compass.mot-solutions.com/doc/446347634/RM_radio_battery.png"/>
          <p:cNvPicPr>
            <a:picLocks noChangeAspect="1" noChangeArrowheads="1"/>
          </p:cNvPicPr>
          <p:nvPr/>
        </p:nvPicPr>
        <p:blipFill>
          <a:blip r:embed="rId3" cstate="screen"/>
          <a:srcRect/>
          <a:stretch>
            <a:fillRect/>
          </a:stretch>
        </p:blipFill>
        <p:spPr bwMode="auto">
          <a:xfrm>
            <a:off x="920830" y="1290846"/>
            <a:ext cx="1068503" cy="1526040"/>
          </a:xfrm>
          <a:prstGeom prst="rect">
            <a:avLst/>
          </a:prstGeom>
          <a:noFill/>
          <a:ln w="9525">
            <a:noFill/>
            <a:miter lim="800000"/>
            <a:headEnd/>
            <a:tailEnd/>
          </a:ln>
        </p:spPr>
      </p:pic>
      <p:sp>
        <p:nvSpPr>
          <p:cNvPr id="24" name="Rectangle 4"/>
          <p:cNvSpPr>
            <a:spLocks noChangeArrowheads="1"/>
          </p:cNvSpPr>
          <p:nvPr/>
        </p:nvSpPr>
        <p:spPr bwMode="auto">
          <a:xfrm>
            <a:off x="969081" y="2763761"/>
            <a:ext cx="972000"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High Capacity</a:t>
            </a:r>
          </a:p>
          <a:p>
            <a:pPr algn="ctr" eaLnBrk="0" hangingPunct="0">
              <a:lnSpc>
                <a:spcPct val="80000"/>
              </a:lnSpc>
            </a:pPr>
            <a:r>
              <a:rPr lang="en-GB" sz="1000" dirty="0" smtClean="0">
                <a:solidFill>
                  <a:srgbClr val="ED5C2A"/>
                </a:solidFill>
                <a:latin typeface="Arial" pitchFamily="34" charset="0"/>
                <a:cs typeface="Arial" pitchFamily="34" charset="0"/>
              </a:rPr>
              <a:t>Li-Ion Battery PMNN4453</a:t>
            </a:r>
            <a:endParaRPr lang="en-GB" sz="1000" dirty="0">
              <a:solidFill>
                <a:srgbClr val="ED5C2A"/>
              </a:solidFill>
              <a:latin typeface="Arial" pitchFamily="34" charset="0"/>
              <a:cs typeface="Arial" pitchFamily="34" charset="0"/>
            </a:endParaRPr>
          </a:p>
        </p:txBody>
      </p:sp>
      <p:pic>
        <p:nvPicPr>
          <p:cNvPr id="26" name="Picture 5" descr="CPS USB Programming Cable_RKN4155"/>
          <p:cNvPicPr>
            <a:picLocks noChangeAspect="1" noChangeArrowheads="1"/>
          </p:cNvPicPr>
          <p:nvPr/>
        </p:nvPicPr>
        <p:blipFill>
          <a:blip r:embed="rId6" cstate="screen"/>
          <a:srcRect/>
          <a:stretch>
            <a:fillRect/>
          </a:stretch>
        </p:blipFill>
        <p:spPr bwMode="auto">
          <a:xfrm>
            <a:off x="6467626" y="2389600"/>
            <a:ext cx="1503218" cy="714924"/>
          </a:xfrm>
          <a:prstGeom prst="rect">
            <a:avLst/>
          </a:prstGeom>
          <a:noFill/>
          <a:ln w="9525">
            <a:noFill/>
            <a:miter lim="800000"/>
            <a:headEnd/>
            <a:tailEnd/>
          </a:ln>
        </p:spPr>
      </p:pic>
      <p:pic>
        <p:nvPicPr>
          <p:cNvPr id="27" name="Picture 7" descr="Radio_to_Radio_Cloning_Cable_RLN6303"/>
          <p:cNvPicPr>
            <a:picLocks noChangeAspect="1" noChangeArrowheads="1"/>
          </p:cNvPicPr>
          <p:nvPr/>
        </p:nvPicPr>
        <p:blipFill>
          <a:blip r:embed="rId7" cstate="screen">
            <a:clrChange>
              <a:clrFrom>
                <a:srgbClr val="FCFBFB"/>
              </a:clrFrom>
              <a:clrTo>
                <a:srgbClr val="FCFBFB">
                  <a:alpha val="0"/>
                </a:srgbClr>
              </a:clrTo>
            </a:clrChange>
          </a:blip>
          <a:srcRect l="7143" t="20094" r="7143" b="20094"/>
          <a:stretch>
            <a:fillRect/>
          </a:stretch>
        </p:blipFill>
        <p:spPr bwMode="auto">
          <a:xfrm>
            <a:off x="6523058" y="1376284"/>
            <a:ext cx="1632065" cy="810664"/>
          </a:xfrm>
          <a:prstGeom prst="rect">
            <a:avLst/>
          </a:prstGeom>
          <a:noFill/>
          <a:ln w="9525">
            <a:noFill/>
            <a:miter lim="800000"/>
            <a:headEnd/>
            <a:tailEnd/>
          </a:ln>
        </p:spPr>
      </p:pic>
      <p:pic>
        <p:nvPicPr>
          <p:cNvPr id="31" name="Picture 2" descr="http://compass.mot-solutions.com/doc/446350219/HKLN4510__RM_XT_RVA50_Swivel_Holster.png"/>
          <p:cNvPicPr>
            <a:picLocks noChangeAspect="1" noChangeArrowheads="1"/>
          </p:cNvPicPr>
          <p:nvPr/>
        </p:nvPicPr>
        <p:blipFill>
          <a:blip r:embed="rId8" cstate="screen"/>
          <a:srcRect/>
          <a:stretch>
            <a:fillRect/>
          </a:stretch>
        </p:blipFill>
        <p:spPr bwMode="auto">
          <a:xfrm>
            <a:off x="4294982" y="1360150"/>
            <a:ext cx="1080000" cy="1512730"/>
          </a:xfrm>
          <a:prstGeom prst="rect">
            <a:avLst/>
          </a:prstGeom>
          <a:noFill/>
          <a:ln w="9525">
            <a:noFill/>
            <a:miter lim="800000"/>
            <a:headEnd/>
            <a:tailEnd/>
          </a:ln>
        </p:spPr>
      </p:pic>
      <p:sp>
        <p:nvSpPr>
          <p:cNvPr id="52" name="Rectangle 4"/>
          <p:cNvSpPr>
            <a:spLocks noChangeArrowheads="1"/>
          </p:cNvSpPr>
          <p:nvPr/>
        </p:nvSpPr>
        <p:spPr bwMode="auto">
          <a:xfrm>
            <a:off x="4356506" y="2863409"/>
            <a:ext cx="972000"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Swivel Holster HKLN4510</a:t>
            </a:r>
          </a:p>
        </p:txBody>
      </p:sp>
      <p:sp>
        <p:nvSpPr>
          <p:cNvPr id="55" name="Rectangle 5"/>
          <p:cNvSpPr>
            <a:spLocks noChangeArrowheads="1"/>
          </p:cNvSpPr>
          <p:nvPr/>
        </p:nvSpPr>
        <p:spPr bwMode="auto">
          <a:xfrm>
            <a:off x="7793520" y="1673616"/>
            <a:ext cx="1332000" cy="216000"/>
          </a:xfrm>
          <a:prstGeom prst="rect">
            <a:avLst/>
          </a:prstGeom>
          <a:noFill/>
          <a:ln w="9525">
            <a:noFill/>
            <a:miter lim="800000"/>
            <a:headEnd/>
            <a:tailEnd/>
          </a:ln>
        </p:spPr>
        <p:txBody>
          <a:bodyPr wrap="square" lIns="0" tIns="0" rIns="0" bIns="0">
            <a:noAutofit/>
          </a:bodyPr>
          <a:lstStyle/>
          <a:p>
            <a:pPr eaLnBrk="0" hangingPunct="0">
              <a:lnSpc>
                <a:spcPct val="80000"/>
              </a:lnSpc>
            </a:pPr>
            <a:r>
              <a:rPr lang="en-GB" sz="1000" dirty="0" smtClean="0">
                <a:solidFill>
                  <a:srgbClr val="ED5C2A"/>
                </a:solidFill>
                <a:latin typeface="Arial" pitchFamily="34" charset="0"/>
                <a:cs typeface="Arial" pitchFamily="34" charset="0"/>
              </a:rPr>
              <a:t>Radio to Radio Cloning Cable HKKN4028</a:t>
            </a:r>
          </a:p>
        </p:txBody>
      </p:sp>
      <p:sp>
        <p:nvSpPr>
          <p:cNvPr id="56" name="Rectangle 5"/>
          <p:cNvSpPr>
            <a:spLocks noChangeArrowheads="1"/>
          </p:cNvSpPr>
          <p:nvPr/>
        </p:nvSpPr>
        <p:spPr bwMode="auto">
          <a:xfrm>
            <a:off x="7793520" y="2639062"/>
            <a:ext cx="1332000" cy="216000"/>
          </a:xfrm>
          <a:prstGeom prst="rect">
            <a:avLst/>
          </a:prstGeom>
          <a:noFill/>
          <a:ln w="9525">
            <a:noFill/>
            <a:miter lim="800000"/>
            <a:headEnd/>
            <a:tailEnd/>
          </a:ln>
        </p:spPr>
        <p:txBody>
          <a:bodyPr wrap="square" lIns="0" tIns="0" rIns="0" bIns="0">
            <a:noAutofit/>
          </a:bodyPr>
          <a:lstStyle/>
          <a:p>
            <a:pPr eaLnBrk="0" hangingPunct="0">
              <a:lnSpc>
                <a:spcPct val="80000"/>
              </a:lnSpc>
            </a:pPr>
            <a:r>
              <a:rPr lang="en-GB" sz="1000" dirty="0" smtClean="0">
                <a:solidFill>
                  <a:srgbClr val="ED5C2A"/>
                </a:solidFill>
                <a:latin typeface="Arial" pitchFamily="34" charset="0"/>
                <a:cs typeface="Arial" pitchFamily="34" charset="0"/>
              </a:rPr>
              <a:t>CPS Programming Cable HKKN4027</a:t>
            </a:r>
          </a:p>
        </p:txBody>
      </p:sp>
      <p:pic>
        <p:nvPicPr>
          <p:cNvPr id="48" name="Picture 4"/>
          <p:cNvPicPr>
            <a:picLocks noChangeArrowheads="1"/>
          </p:cNvPicPr>
          <p:nvPr/>
        </p:nvPicPr>
        <p:blipFill>
          <a:blip r:embed="rId9" cstate="screen"/>
          <a:srcRect t="6931"/>
          <a:stretch>
            <a:fillRect/>
          </a:stretch>
        </p:blipFill>
        <p:spPr bwMode="auto">
          <a:xfrm>
            <a:off x="452851" y="3772745"/>
            <a:ext cx="1059322" cy="910341"/>
          </a:xfrm>
          <a:prstGeom prst="rect">
            <a:avLst/>
          </a:prstGeom>
          <a:noFill/>
          <a:ln w="9525">
            <a:noFill/>
            <a:miter lim="800000"/>
            <a:headEnd/>
            <a:tailEnd/>
          </a:ln>
        </p:spPr>
      </p:pic>
      <p:sp>
        <p:nvSpPr>
          <p:cNvPr id="61" name="Rectangle 4"/>
          <p:cNvSpPr>
            <a:spLocks noChangeArrowheads="1"/>
          </p:cNvSpPr>
          <p:nvPr/>
        </p:nvSpPr>
        <p:spPr bwMode="auto">
          <a:xfrm>
            <a:off x="487481" y="4636891"/>
            <a:ext cx="994180"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Remote Speaker </a:t>
            </a:r>
          </a:p>
          <a:p>
            <a:pPr algn="ctr" eaLnBrk="0" hangingPunct="0">
              <a:lnSpc>
                <a:spcPct val="80000"/>
              </a:lnSpc>
            </a:pPr>
            <a:r>
              <a:rPr lang="en-GB" sz="1000" dirty="0" smtClean="0">
                <a:solidFill>
                  <a:srgbClr val="ED5C2A"/>
                </a:solidFill>
                <a:latin typeface="Arial" pitchFamily="34" charset="0"/>
                <a:cs typeface="Arial" pitchFamily="34" charset="0"/>
              </a:rPr>
              <a:t>Microphone HKLN4606</a:t>
            </a:r>
          </a:p>
        </p:txBody>
      </p:sp>
      <p:pic>
        <p:nvPicPr>
          <p:cNvPr id="43" name="Picture 14" descr="http://www.twowayradiogear.com/uploads/rln6423__st.jpg">
            <a:hlinkClick r:id="rId10"/>
          </p:cNvPr>
          <p:cNvPicPr>
            <a:picLocks noChangeAspect="1" noChangeArrowheads="1"/>
          </p:cNvPicPr>
          <p:nvPr/>
        </p:nvPicPr>
        <p:blipFill>
          <a:blip r:embed="rId11" cstate="screen"/>
          <a:srcRect/>
          <a:stretch>
            <a:fillRect/>
          </a:stretch>
        </p:blipFill>
        <p:spPr bwMode="auto">
          <a:xfrm>
            <a:off x="3701679" y="3553600"/>
            <a:ext cx="855960" cy="1141280"/>
          </a:xfrm>
          <a:prstGeom prst="rect">
            <a:avLst/>
          </a:prstGeom>
          <a:noFill/>
        </p:spPr>
      </p:pic>
      <p:sp>
        <p:nvSpPr>
          <p:cNvPr id="62" name="Rectangle 4"/>
          <p:cNvSpPr>
            <a:spLocks noChangeArrowheads="1"/>
          </p:cNvSpPr>
          <p:nvPr/>
        </p:nvSpPr>
        <p:spPr bwMode="auto">
          <a:xfrm>
            <a:off x="3564519" y="4636891"/>
            <a:ext cx="1146644"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Swivel </a:t>
            </a:r>
          </a:p>
          <a:p>
            <a:pPr algn="ctr" eaLnBrk="0" hangingPunct="0">
              <a:lnSpc>
                <a:spcPct val="80000"/>
              </a:lnSpc>
            </a:pPr>
            <a:r>
              <a:rPr lang="en-GB" sz="1000" dirty="0" smtClean="0">
                <a:solidFill>
                  <a:srgbClr val="ED5C2A"/>
                </a:solidFill>
                <a:latin typeface="Arial" pitchFamily="34" charset="0"/>
                <a:cs typeface="Arial" pitchFamily="34" charset="0"/>
              </a:rPr>
              <a:t>Earpiece HKLN4604</a:t>
            </a:r>
          </a:p>
        </p:txBody>
      </p:sp>
      <p:pic>
        <p:nvPicPr>
          <p:cNvPr id="46" name="Picture 3"/>
          <p:cNvPicPr>
            <a:picLocks noChangeArrowheads="1"/>
          </p:cNvPicPr>
          <p:nvPr/>
        </p:nvPicPr>
        <p:blipFill>
          <a:blip r:embed="rId12" cstate="screen"/>
          <a:srcRect/>
          <a:stretch>
            <a:fillRect/>
          </a:stretch>
        </p:blipFill>
        <p:spPr bwMode="auto">
          <a:xfrm>
            <a:off x="5164014" y="3677811"/>
            <a:ext cx="1274106" cy="899041"/>
          </a:xfrm>
          <a:prstGeom prst="rect">
            <a:avLst/>
          </a:prstGeom>
          <a:noFill/>
          <a:ln w="9525">
            <a:noFill/>
            <a:miter lim="800000"/>
            <a:headEnd/>
            <a:tailEnd/>
          </a:ln>
        </p:spPr>
      </p:pic>
      <p:sp>
        <p:nvSpPr>
          <p:cNvPr id="64" name="Rectangle 4"/>
          <p:cNvSpPr>
            <a:spLocks noChangeArrowheads="1"/>
          </p:cNvSpPr>
          <p:nvPr/>
        </p:nvSpPr>
        <p:spPr bwMode="auto">
          <a:xfrm>
            <a:off x="5227745" y="4636891"/>
            <a:ext cx="1146644"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Earpiece with In-line PTT &amp; Microphone HKLN4599</a:t>
            </a:r>
          </a:p>
        </p:txBody>
      </p:sp>
      <p:pic>
        <p:nvPicPr>
          <p:cNvPr id="50" name="Picture 13" descr="HKLN4477B_Single_Wire_Surveillance_Earpiece_2pin.png"/>
          <p:cNvPicPr>
            <a:picLocks noChangeAspect="1"/>
          </p:cNvPicPr>
          <p:nvPr/>
        </p:nvPicPr>
        <p:blipFill>
          <a:blip r:embed="rId13" cstate="screen"/>
          <a:srcRect/>
          <a:stretch>
            <a:fillRect/>
          </a:stretch>
        </p:blipFill>
        <p:spPr bwMode="auto">
          <a:xfrm>
            <a:off x="7161791" y="3661762"/>
            <a:ext cx="1268864" cy="931138"/>
          </a:xfrm>
          <a:prstGeom prst="rect">
            <a:avLst/>
          </a:prstGeom>
          <a:noFill/>
          <a:ln w="9525">
            <a:noFill/>
            <a:miter lim="800000"/>
            <a:headEnd/>
            <a:tailEnd/>
          </a:ln>
        </p:spPr>
      </p:pic>
      <p:sp>
        <p:nvSpPr>
          <p:cNvPr id="65" name="Rectangle 4"/>
          <p:cNvSpPr>
            <a:spLocks noChangeArrowheads="1"/>
          </p:cNvSpPr>
          <p:nvPr/>
        </p:nvSpPr>
        <p:spPr bwMode="auto">
          <a:xfrm>
            <a:off x="6769100" y="4636891"/>
            <a:ext cx="2043918"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Transmit and Receive Surveillance Kit with Comfortable Translucent Tube HKLN4601</a:t>
            </a:r>
          </a:p>
        </p:txBody>
      </p:sp>
      <p:sp>
        <p:nvSpPr>
          <p:cNvPr id="66" name="Rectangle 65"/>
          <p:cNvSpPr/>
          <p:nvPr/>
        </p:nvSpPr>
        <p:spPr>
          <a:xfrm>
            <a:off x="0" y="987570"/>
            <a:ext cx="4248000" cy="288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2000" b="1" dirty="0" smtClean="0">
                <a:solidFill>
                  <a:srgbClr val="ED5C2A"/>
                </a:solidFill>
                <a:latin typeface="Arial" pitchFamily="34" charset="0"/>
                <a:cs typeface="Arial" pitchFamily="34" charset="0"/>
              </a:rPr>
              <a:t>ENERGY</a:t>
            </a:r>
          </a:p>
        </p:txBody>
      </p:sp>
      <p:sp>
        <p:nvSpPr>
          <p:cNvPr id="67" name="Rectangle 66"/>
          <p:cNvSpPr/>
          <p:nvPr/>
        </p:nvSpPr>
        <p:spPr>
          <a:xfrm>
            <a:off x="0" y="3343365"/>
            <a:ext cx="9144000" cy="288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2000" b="1" dirty="0" smtClean="0">
                <a:solidFill>
                  <a:srgbClr val="ED5C2A"/>
                </a:solidFill>
                <a:latin typeface="Arial" pitchFamily="34" charset="0"/>
                <a:cs typeface="Arial" pitchFamily="34" charset="0"/>
              </a:rPr>
              <a:t>AUDIO ACCESSORIES</a:t>
            </a:r>
          </a:p>
        </p:txBody>
      </p:sp>
      <p:sp>
        <p:nvSpPr>
          <p:cNvPr id="68" name="Rectangle 67"/>
          <p:cNvSpPr/>
          <p:nvPr/>
        </p:nvSpPr>
        <p:spPr>
          <a:xfrm>
            <a:off x="4320000" y="987570"/>
            <a:ext cx="2088000" cy="288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2000" b="1" dirty="0" smtClean="0">
                <a:solidFill>
                  <a:srgbClr val="ED5C2A"/>
                </a:solidFill>
                <a:latin typeface="Arial" pitchFamily="34" charset="0"/>
                <a:cs typeface="Arial" pitchFamily="34" charset="0"/>
              </a:rPr>
              <a:t>CARRY</a:t>
            </a:r>
          </a:p>
        </p:txBody>
      </p:sp>
      <p:sp>
        <p:nvSpPr>
          <p:cNvPr id="69" name="Rectangle 68"/>
          <p:cNvSpPr/>
          <p:nvPr/>
        </p:nvSpPr>
        <p:spPr>
          <a:xfrm>
            <a:off x="6480000" y="987570"/>
            <a:ext cx="2664000" cy="288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2000" b="1" dirty="0" smtClean="0">
                <a:solidFill>
                  <a:srgbClr val="ED5C2A"/>
                </a:solidFill>
                <a:latin typeface="Arial" pitchFamily="34" charset="0"/>
                <a:cs typeface="Arial" pitchFamily="34" charset="0"/>
              </a:rPr>
              <a:t>PROGRAMMING</a:t>
            </a:r>
          </a:p>
        </p:txBody>
      </p:sp>
      <p:pic>
        <p:nvPicPr>
          <p:cNvPr id="1026" name="Picture 2" descr="C:\Users\HDQ463\Downloads\product-earbud-HKLN4605A-accessories.png"/>
          <p:cNvPicPr>
            <a:picLocks noChangeAspect="1" noChangeArrowheads="1"/>
          </p:cNvPicPr>
          <p:nvPr/>
        </p:nvPicPr>
        <p:blipFill>
          <a:blip r:embed="rId14" cstate="screen"/>
          <a:srcRect/>
          <a:stretch>
            <a:fillRect/>
          </a:stretch>
        </p:blipFill>
        <p:spPr bwMode="auto">
          <a:xfrm>
            <a:off x="2102265" y="3769725"/>
            <a:ext cx="864391" cy="792000"/>
          </a:xfrm>
          <a:prstGeom prst="rect">
            <a:avLst/>
          </a:prstGeom>
          <a:noFill/>
        </p:spPr>
      </p:pic>
      <p:sp>
        <p:nvSpPr>
          <p:cNvPr id="32" name="Rectangle 4"/>
          <p:cNvSpPr>
            <a:spLocks noChangeArrowheads="1"/>
          </p:cNvSpPr>
          <p:nvPr/>
        </p:nvSpPr>
        <p:spPr bwMode="auto">
          <a:xfrm>
            <a:off x="1965024" y="4636891"/>
            <a:ext cx="1146644"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Earbud with </a:t>
            </a:r>
          </a:p>
          <a:p>
            <a:pPr algn="ctr" eaLnBrk="0" hangingPunct="0">
              <a:lnSpc>
                <a:spcPct val="80000"/>
              </a:lnSpc>
            </a:pPr>
            <a:r>
              <a:rPr lang="en-GB" sz="1000" dirty="0" smtClean="0">
                <a:solidFill>
                  <a:srgbClr val="ED5C2A"/>
                </a:solidFill>
                <a:latin typeface="Arial" pitchFamily="34" charset="0"/>
                <a:cs typeface="Arial" pitchFamily="34" charset="0"/>
              </a:rPr>
              <a:t>In-line PTT </a:t>
            </a:r>
          </a:p>
          <a:p>
            <a:pPr algn="ctr" eaLnBrk="0" hangingPunct="0">
              <a:lnSpc>
                <a:spcPct val="80000"/>
              </a:lnSpc>
            </a:pPr>
            <a:r>
              <a:rPr lang="en-GB" sz="1000" dirty="0" smtClean="0">
                <a:solidFill>
                  <a:srgbClr val="ED5C2A"/>
                </a:solidFill>
                <a:latin typeface="Arial" pitchFamily="34" charset="0"/>
                <a:cs typeface="Arial" pitchFamily="34" charset="0"/>
              </a:rPr>
              <a:t>HKLN4605</a:t>
            </a:r>
          </a:p>
        </p:txBody>
      </p:sp>
      <p:pic>
        <p:nvPicPr>
          <p:cNvPr id="1027" name="Picture 3" descr="C:\Users\HDQ463\Downloads\Hard_Leather_Carry_Case_Left_Facing_RLN6302.png"/>
          <p:cNvPicPr>
            <a:picLocks noChangeAspect="1" noChangeArrowheads="1"/>
          </p:cNvPicPr>
          <p:nvPr/>
        </p:nvPicPr>
        <p:blipFill>
          <a:blip r:embed="rId15" cstate="screen"/>
          <a:srcRect/>
          <a:stretch>
            <a:fillRect/>
          </a:stretch>
        </p:blipFill>
        <p:spPr bwMode="auto">
          <a:xfrm>
            <a:off x="5349877" y="1484315"/>
            <a:ext cx="972000" cy="1325306"/>
          </a:xfrm>
          <a:prstGeom prst="rect">
            <a:avLst/>
          </a:prstGeom>
          <a:noFill/>
        </p:spPr>
      </p:pic>
      <p:sp>
        <p:nvSpPr>
          <p:cNvPr id="39" name="Rectangle 4"/>
          <p:cNvSpPr>
            <a:spLocks noChangeArrowheads="1"/>
          </p:cNvSpPr>
          <p:nvPr/>
        </p:nvSpPr>
        <p:spPr bwMode="auto">
          <a:xfrm>
            <a:off x="5359806" y="2863409"/>
            <a:ext cx="972000" cy="360000"/>
          </a:xfrm>
          <a:prstGeom prst="rect">
            <a:avLst/>
          </a:prstGeom>
          <a:noFill/>
          <a:ln w="9525">
            <a:noFill/>
            <a:miter lim="800000"/>
            <a:headEnd/>
            <a:tailEnd/>
          </a:ln>
        </p:spPr>
        <p:txBody>
          <a:bodyPr wrap="square" lIns="0" tIns="0" rIns="0" bIns="0">
            <a:noAutofit/>
          </a:bodyPr>
          <a:lstStyle/>
          <a:p>
            <a:pPr algn="ctr" eaLnBrk="0" hangingPunct="0">
              <a:lnSpc>
                <a:spcPct val="80000"/>
              </a:lnSpc>
            </a:pPr>
            <a:r>
              <a:rPr lang="en-GB" sz="1000" dirty="0" smtClean="0">
                <a:solidFill>
                  <a:srgbClr val="ED5C2A"/>
                </a:solidFill>
                <a:latin typeface="Arial" pitchFamily="34" charset="0"/>
                <a:cs typeface="Arial" pitchFamily="34" charset="0"/>
              </a:rPr>
              <a:t>Hard Leather Carry Case RLN6302</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msignia_Green.png"/>
          <p:cNvPicPr>
            <a:picLocks noChangeAspect="1"/>
          </p:cNvPicPr>
          <p:nvPr/>
        </p:nvPicPr>
        <p:blipFill>
          <a:blip r:embed="rId2" cstate="screen">
            <a:extLst>
              <a:ext uri="{28A0092B-C50C-407E-A947-70E740481C1C}">
                <a14:useLocalDpi xmlns:a14="http://schemas.microsoft.com/office/drawing/2010/main" xmlns="" val="0"/>
              </a:ext>
            </a:extLst>
          </a:blip>
          <a:stretch>
            <a:fillRect/>
          </a:stretch>
        </p:blipFill>
        <p:spPr>
          <a:xfrm>
            <a:off x="8650261" y="4663271"/>
            <a:ext cx="389888" cy="380018"/>
          </a:xfrm>
          <a:prstGeom prst="rect">
            <a:avLst/>
          </a:prstGeom>
        </p:spPr>
      </p:pic>
      <p:grpSp>
        <p:nvGrpSpPr>
          <p:cNvPr id="2" name="Group 10"/>
          <p:cNvGrpSpPr/>
          <p:nvPr/>
        </p:nvGrpSpPr>
        <p:grpSpPr>
          <a:xfrm>
            <a:off x="0" y="0"/>
            <a:ext cx="6084000" cy="5143500"/>
            <a:chOff x="3060000" y="0"/>
            <a:chExt cx="6084000" cy="5143500"/>
          </a:xfrm>
        </p:grpSpPr>
        <p:sp>
          <p:nvSpPr>
            <p:cNvPr id="4" name="Rectangle 3"/>
            <p:cNvSpPr/>
            <p:nvPr/>
          </p:nvSpPr>
          <p:spPr>
            <a:xfrm>
              <a:off x="3060000" y="0"/>
              <a:ext cx="608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pitchFamily="34" charset="0"/>
                <a:cs typeface="Arial" pitchFamily="34" charset="0"/>
              </a:endParaRPr>
            </a:p>
          </p:txBody>
        </p:sp>
        <p:sp>
          <p:nvSpPr>
            <p:cNvPr id="8" name="Shape 162"/>
            <p:cNvSpPr txBox="1">
              <a:spLocks/>
            </p:cNvSpPr>
            <p:nvPr/>
          </p:nvSpPr>
          <p:spPr>
            <a:xfrm>
              <a:off x="3419840" y="724662"/>
              <a:ext cx="5300296" cy="3694176"/>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1397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90000"/>
                </a:lnSpc>
                <a:spcBef>
                  <a:spcPts val="0"/>
                </a:spcBef>
                <a:buSzPct val="25000"/>
                <a:buNone/>
              </a:pPr>
              <a:r>
                <a:rPr lang="en-GB" sz="4800" b="1" dirty="0" smtClean="0">
                  <a:solidFill>
                    <a:srgbClr val="B8C44A"/>
                  </a:solidFill>
                  <a:latin typeface="Arial" pitchFamily="34" charset="0"/>
                  <a:cs typeface="Arial" pitchFamily="34" charset="0"/>
                </a:rPr>
                <a:t>XT400 SERIES</a:t>
              </a:r>
            </a:p>
            <a:p>
              <a:pPr marL="0" indent="0">
                <a:lnSpc>
                  <a:spcPct val="90000"/>
                </a:lnSpc>
                <a:spcBef>
                  <a:spcPts val="0"/>
                </a:spcBef>
                <a:buSzPct val="25000"/>
                <a:buNone/>
              </a:pPr>
              <a:endParaRPr lang="en-GB" sz="2400" b="1" dirty="0" smtClean="0">
                <a:solidFill>
                  <a:srgbClr val="B8C44A"/>
                </a:solidFill>
                <a:latin typeface="Arial" pitchFamily="34" charset="0"/>
                <a:cs typeface="Arial" pitchFamily="34" charset="0"/>
              </a:endParaRPr>
            </a:p>
            <a:p>
              <a:pPr marL="0" indent="0">
                <a:lnSpc>
                  <a:spcPct val="90000"/>
                </a:lnSpc>
                <a:spcBef>
                  <a:spcPts val="0"/>
                </a:spcBef>
                <a:buSzPct val="25000"/>
                <a:buNone/>
              </a:pPr>
              <a:r>
                <a:rPr lang="en-GB" sz="4800" b="1" dirty="0" smtClean="0">
                  <a:solidFill>
                    <a:srgbClr val="ED5C2A"/>
                  </a:solidFill>
                  <a:latin typeface="Arial" pitchFamily="34" charset="0"/>
                  <a:cs typeface="Arial" pitchFamily="34" charset="0"/>
                </a:rPr>
                <a:t>BUILT TOUGH TO DO BUSINESS BETTER</a:t>
              </a:r>
            </a:p>
          </p:txBody>
        </p:sp>
      </p:grpSp>
      <p:pic>
        <p:nvPicPr>
          <p:cNvPr id="10" name="Picture 8" descr="RM Series XT400 RVA50 family front.png"/>
          <p:cNvPicPr>
            <a:picLocks noChangeAspect="1"/>
          </p:cNvPicPr>
          <p:nvPr/>
        </p:nvPicPr>
        <p:blipFill>
          <a:blip r:embed="rId3" cstate="screen"/>
          <a:srcRect/>
          <a:stretch>
            <a:fillRect/>
          </a:stretch>
        </p:blipFill>
        <p:spPr bwMode="auto">
          <a:xfrm>
            <a:off x="6239256" y="219464"/>
            <a:ext cx="2808000" cy="451286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MOTOROLA\AAAAAAAAAA\Channel Communications\Channel Comms Prep\logos and templates\M_Sltns_ltgrn_rgb_vc_pos.png"/>
          <p:cNvPicPr>
            <a:picLocks noChangeAspect="1" noChangeArrowheads="1"/>
          </p:cNvPicPr>
          <p:nvPr/>
        </p:nvPicPr>
        <p:blipFill>
          <a:blip r:embed="rId2" cstate="print"/>
          <a:srcRect/>
          <a:stretch>
            <a:fillRect/>
          </a:stretch>
        </p:blipFill>
        <p:spPr bwMode="auto">
          <a:xfrm>
            <a:off x="2934777" y="461818"/>
            <a:ext cx="3274447" cy="2811887"/>
          </a:xfrm>
          <a:prstGeom prst="rect">
            <a:avLst/>
          </a:prstGeom>
          <a:noFill/>
        </p:spPr>
      </p:pic>
      <p:sp>
        <p:nvSpPr>
          <p:cNvPr id="9" name="Shape 169"/>
          <p:cNvSpPr/>
          <p:nvPr/>
        </p:nvSpPr>
        <p:spPr>
          <a:xfrm>
            <a:off x="1967345" y="3537540"/>
            <a:ext cx="5209310" cy="645984"/>
          </a:xfrm>
          <a:prstGeom prst="rect">
            <a:avLst/>
          </a:prstGeom>
          <a:noFill/>
          <a:ln>
            <a:noFill/>
          </a:ln>
        </p:spPr>
        <p:txBody>
          <a:bodyPr lIns="91425" tIns="45700" rIns="91425" bIns="45700" anchor="t" anchorCtr="0">
            <a:noAutofit/>
          </a:bodyPr>
          <a:lstStyle/>
          <a:p>
            <a:pPr lvl="0" algn="ctr">
              <a:buClr>
                <a:srgbClr val="F68C0B"/>
              </a:buClr>
              <a:buSzPct val="125000"/>
            </a:pPr>
            <a:r>
              <a:rPr lang="en-GB" sz="2000" dirty="0" smtClean="0">
                <a:latin typeface="Arial" pitchFamily="34" charset="0"/>
                <a:ea typeface="Calibri"/>
                <a:cs typeface="Arial" pitchFamily="34" charset="0"/>
                <a:sym typeface="Calibri"/>
              </a:rPr>
              <a:t>www.motorolasolutions.com/XT400</a:t>
            </a:r>
          </a:p>
        </p:txBody>
      </p:sp>
      <p:sp>
        <p:nvSpPr>
          <p:cNvPr id="12" name="Shape 169"/>
          <p:cNvSpPr/>
          <p:nvPr/>
        </p:nvSpPr>
        <p:spPr>
          <a:xfrm>
            <a:off x="581891" y="4410370"/>
            <a:ext cx="7980218" cy="645984"/>
          </a:xfrm>
          <a:prstGeom prst="rect">
            <a:avLst/>
          </a:prstGeom>
          <a:noFill/>
          <a:ln>
            <a:noFill/>
          </a:ln>
        </p:spPr>
        <p:txBody>
          <a:bodyPr lIns="91425" tIns="45700" rIns="91425" bIns="45700" anchor="t" anchorCtr="0">
            <a:noAutofit/>
          </a:bodyPr>
          <a:lstStyle/>
          <a:p>
            <a:pPr lvl="0" algn="ctr">
              <a:buClr>
                <a:srgbClr val="F68C0B"/>
              </a:buClr>
              <a:buSzPct val="125000"/>
            </a:pPr>
            <a:r>
              <a:rPr lang="en-GB" sz="1050" dirty="0" smtClean="0">
                <a:latin typeface="Arial" pitchFamily="34" charset="0"/>
                <a:ea typeface="Calibri"/>
                <a:cs typeface="Arial" pitchFamily="34" charset="0"/>
                <a:sym typeface="Calibri"/>
              </a:rPr>
              <a:t>Motorola Solutions Confidential - Do Not Redistribute - PartnerEmpower Member, Customer, and Prospective Customer Use Only.</a:t>
            </a:r>
          </a:p>
          <a:p>
            <a:pPr lvl="0" algn="ctr">
              <a:buClr>
                <a:srgbClr val="F68C0B"/>
              </a:buClr>
              <a:buSzPct val="125000"/>
            </a:pPr>
            <a:endParaRPr lang="en-GB" sz="600" dirty="0" smtClean="0">
              <a:latin typeface="Arial" pitchFamily="34" charset="0"/>
              <a:ea typeface="Calibri"/>
              <a:cs typeface="Arial" pitchFamily="34" charset="0"/>
              <a:sym typeface="Calibri"/>
            </a:endParaRPr>
          </a:p>
          <a:p>
            <a:pPr lvl="0" algn="ctr">
              <a:buClr>
                <a:srgbClr val="F68C0B"/>
              </a:buClr>
              <a:buSzPct val="125000"/>
            </a:pPr>
            <a:r>
              <a:rPr lang="en-GB" sz="600" dirty="0" smtClean="0">
                <a:latin typeface="Arial" pitchFamily="34" charset="0"/>
                <a:ea typeface="Calibri"/>
                <a:cs typeface="Arial" pitchFamily="34" charset="0"/>
                <a:sym typeface="Calibri"/>
              </a:rPr>
              <a:t>Motorola Solutions Ltd. Nova South, 160 Victoria Street, London, SW1E 5LB, United Kingdom.</a:t>
            </a:r>
          </a:p>
          <a:p>
            <a:pPr lvl="0" algn="ctr">
              <a:buClr>
                <a:srgbClr val="F68C0B"/>
              </a:buClr>
              <a:buSzPct val="125000"/>
            </a:pPr>
            <a:r>
              <a:rPr lang="en-GB" sz="600" dirty="0" smtClean="0">
                <a:latin typeface="Arial" pitchFamily="34" charset="0"/>
                <a:ea typeface="Calibri"/>
                <a:cs typeface="Arial" pitchFamily="34" charset="0"/>
                <a:sym typeface="Calibri"/>
              </a:rPr>
              <a:t>Availability is subject to individual country law and regulations. All specifications shown are typical unless otherwise stated and are subject to change without notice.</a:t>
            </a:r>
          </a:p>
          <a:p>
            <a:pPr lvl="0" algn="ctr">
              <a:buClr>
                <a:srgbClr val="F68C0B"/>
              </a:buClr>
              <a:buSzPct val="125000"/>
            </a:pPr>
            <a:r>
              <a:rPr lang="en-GB" sz="600" dirty="0" smtClean="0">
                <a:latin typeface="Arial" pitchFamily="34" charset="0"/>
                <a:ea typeface="Calibri"/>
                <a:cs typeface="Arial" pitchFamily="34" charset="0"/>
                <a:sym typeface="Calibri"/>
              </a:rPr>
              <a:t>MOTOROLA, MOTO, MOTOROLA SOLUTIONS and the Stylized M Logo are trademarks or registered trademarks of Motorola Trademark Holdings, LLC and are used under license.</a:t>
            </a:r>
          </a:p>
          <a:p>
            <a:pPr lvl="0" algn="ctr">
              <a:buClr>
                <a:srgbClr val="F68C0B"/>
              </a:buClr>
              <a:buSzPct val="125000"/>
            </a:pPr>
            <a:r>
              <a:rPr lang="en-GB" sz="600" dirty="0" smtClean="0">
                <a:latin typeface="Arial" pitchFamily="34" charset="0"/>
                <a:ea typeface="Calibri"/>
                <a:cs typeface="Arial" pitchFamily="34" charset="0"/>
                <a:sym typeface="Calibri"/>
              </a:rPr>
              <a:t>All other trademarks are the property of their respective owners. ©2019 Motorola Solutions, Inc. All rights reserved. v2(02/19)</a:t>
            </a:r>
          </a:p>
          <a:p>
            <a:pPr lvl="0" algn="ctr">
              <a:buClr>
                <a:srgbClr val="F68C0B"/>
              </a:buClr>
              <a:buSzPct val="125000"/>
            </a:pPr>
            <a:endParaRPr lang="en-GB" sz="600" dirty="0" smtClean="0">
              <a:latin typeface="Arial" pitchFamily="34" charset="0"/>
              <a:ea typeface="Calibri"/>
              <a:cs typeface="Arial" pitchFamily="34" charset="0"/>
              <a:sym typeface="Calibri"/>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1406</TotalTime>
  <Words>1359</Words>
  <Application>Microsoft Office PowerPoint</Application>
  <PresentationFormat>On-screen Show (16:9)</PresentationFormat>
  <Paragraphs>279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Motorola Solutions XT400 Series</dc:title>
  <dc:creator>Sean FItzgerald</dc:creator>
  <cp:lastModifiedBy>HDQ463</cp:lastModifiedBy>
  <cp:revision>184</cp:revision>
  <dcterms:created xsi:type="dcterms:W3CDTF">2018-10-05T12:50:08Z</dcterms:created>
  <dcterms:modified xsi:type="dcterms:W3CDTF">2019-01-30T14:25:21Z</dcterms:modified>
</cp:coreProperties>
</file>